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8" r:id="rId3"/>
    <p:sldId id="278" r:id="rId4"/>
    <p:sldId id="281" r:id="rId5"/>
    <p:sldId id="269" r:id="rId6"/>
    <p:sldId id="271" r:id="rId7"/>
    <p:sldId id="282" r:id="rId8"/>
    <p:sldId id="272" r:id="rId9"/>
    <p:sldId id="257" r:id="rId10"/>
    <p:sldId id="258" r:id="rId11"/>
    <p:sldId id="260" r:id="rId12"/>
    <p:sldId id="280" r:id="rId13"/>
    <p:sldId id="261" r:id="rId14"/>
    <p:sldId id="283" r:id="rId15"/>
    <p:sldId id="265" r:id="rId16"/>
    <p:sldId id="270" r:id="rId17"/>
    <p:sldId id="267" r:id="rId18"/>
    <p:sldId id="274" r:id="rId19"/>
    <p:sldId id="264" r:id="rId20"/>
    <p:sldId id="259" r:id="rId21"/>
    <p:sldId id="276" r:id="rId22"/>
    <p:sldId id="279"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74635" autoAdjust="0"/>
  </p:normalViewPr>
  <p:slideViewPr>
    <p:cSldViewPr snapToGrid="0">
      <p:cViewPr varScale="1">
        <p:scale>
          <a:sx n="53" d="100"/>
          <a:sy n="53" d="100"/>
        </p:scale>
        <p:origin x="11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4323AE-B04A-4E8B-A53D-F3E3368E95EB}" type="datetimeFigureOut">
              <a:rPr lang="nl-NL" smtClean="0"/>
              <a:t>27-6-2017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8F163-2DED-43DC-800D-469CAC0BFE7F}" type="slidenum">
              <a:rPr lang="nl-NL" smtClean="0"/>
              <a:t>‹nr.›</a:t>
            </a:fld>
            <a:endParaRPr lang="nl-NL"/>
          </a:p>
        </p:txBody>
      </p:sp>
    </p:spTree>
    <p:extLst>
      <p:ext uri="{BB962C8B-B14F-4D97-AF65-F5344CB8AC3E}">
        <p14:creationId xmlns:p14="http://schemas.microsoft.com/office/powerpoint/2010/main" val="287796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artog-lucerne.com/paarden"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hartog-lucerne.com/veehouderij/schapen-en-geiten" TargetMode="External"/><Relationship Id="rId4" Type="http://schemas.openxmlformats.org/officeDocument/2006/relationships/hyperlink" Target="http://www.hartog-lucerne.com/veehouderij/rundve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http://provisioning.ontwikkelcentrum.nl/objects//OC-23063p5-1.html</a:t>
            </a:r>
          </a:p>
          <a:p>
            <a:r>
              <a:rPr lang="nl-NL" dirty="0" smtClean="0"/>
              <a:t>https://www.levendehave.nl/dierenwikis/algemeen/giftige-planten-en-struiken</a:t>
            </a:r>
          </a:p>
          <a:p>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1</a:t>
            </a:fld>
            <a:endParaRPr lang="nl-NL"/>
          </a:p>
        </p:txBody>
      </p:sp>
    </p:spTree>
    <p:extLst>
      <p:ext uri="{BB962C8B-B14F-4D97-AF65-F5344CB8AC3E}">
        <p14:creationId xmlns:p14="http://schemas.microsoft.com/office/powerpoint/2010/main" val="88007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smtClean="0">
                <a:solidFill>
                  <a:schemeClr val="tx1"/>
                </a:solidFill>
                <a:effectLst/>
                <a:latin typeface="+mn-lt"/>
                <a:ea typeface="+mn-ea"/>
                <a:cs typeface="+mn-cs"/>
              </a:rPr>
              <a:t>Sint-Janskruid</a:t>
            </a:r>
            <a:r>
              <a:rPr lang="nl-NL" dirty="0" smtClean="0"/>
              <a:t/>
            </a:r>
            <a:br>
              <a:rPr lang="nl-NL" dirty="0" smtClean="0"/>
            </a:br>
            <a:r>
              <a:rPr lang="nl-NL" sz="1200" b="0" i="0" kern="1200" dirty="0" smtClean="0">
                <a:solidFill>
                  <a:schemeClr val="tx1"/>
                </a:solidFill>
                <a:effectLst/>
                <a:latin typeface="+mn-lt"/>
                <a:ea typeface="+mn-ea"/>
                <a:cs typeface="+mn-cs"/>
              </a:rPr>
              <a:t>Dit kruid wordt wel eens verward met Jacobskruiskruid. Sint-Janskruid heeft echter hele andere verschijnselen, namelijk het verbranden van de huid. Dit komt doordat de gifstof in Sint-Janskruid de huid zeer gevoelig maakt voor zonverbranding, dit zie je dan ook vaak aan de lippen van je paard. Twee kilo vers blad is genoeg om deze symptomen te veroorzaken.</a:t>
            </a:r>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14</a:t>
            </a:fld>
            <a:endParaRPr lang="nl-NL"/>
          </a:p>
        </p:txBody>
      </p:sp>
    </p:spTree>
    <p:extLst>
      <p:ext uri="{BB962C8B-B14F-4D97-AF65-F5344CB8AC3E}">
        <p14:creationId xmlns:p14="http://schemas.microsoft.com/office/powerpoint/2010/main" val="2580923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Hoewel gevlekte scheerling </a:t>
            </a:r>
            <a:r>
              <a:rPr lang="nl-NL" sz="1200" b="1" i="0" kern="1200" dirty="0" smtClean="0">
                <a:solidFill>
                  <a:schemeClr val="tx1"/>
                </a:solidFill>
                <a:effectLst/>
                <a:latin typeface="+mn-lt"/>
                <a:ea typeface="+mn-ea"/>
                <a:cs typeface="+mn-cs"/>
              </a:rPr>
              <a:t>zeer giftig</a:t>
            </a:r>
            <a:r>
              <a:rPr lang="nl-NL" sz="1200" b="0" i="0" kern="1200" dirty="0" smtClean="0">
                <a:solidFill>
                  <a:schemeClr val="tx1"/>
                </a:solidFill>
                <a:effectLst/>
                <a:latin typeface="+mn-lt"/>
                <a:ea typeface="+mn-ea"/>
                <a:cs typeface="+mn-cs"/>
              </a:rPr>
              <a:t> is, komen vergiftigingen zelden voor.</a:t>
            </a:r>
          </a:p>
          <a:p>
            <a:r>
              <a:rPr lang="nl-NL" dirty="0" smtClean="0"/>
              <a:t>Lijkt op </a:t>
            </a:r>
            <a:r>
              <a:rPr lang="nl-NL" dirty="0" err="1" smtClean="0"/>
              <a:t>fluitekruid</a:t>
            </a:r>
            <a:r>
              <a:rPr lang="nl-NL" dirty="0" smtClean="0"/>
              <a:t> want soms</a:t>
            </a:r>
            <a:r>
              <a:rPr lang="nl-NL" baseline="0" dirty="0" smtClean="0"/>
              <a:t> nog gebruikt wordt in salades, hierdoor kan er soms een dodelijke vergissing ontstaan.</a:t>
            </a:r>
          </a:p>
          <a:p>
            <a:endParaRPr lang="nl-NL" baseline="0" dirty="0" smtClean="0"/>
          </a:p>
          <a:p>
            <a:r>
              <a:rPr lang="nl-NL" sz="1200" b="0" i="0" kern="1200" dirty="0" smtClean="0">
                <a:solidFill>
                  <a:schemeClr val="tx1"/>
                </a:solidFill>
                <a:effectLst/>
                <a:latin typeface="+mn-lt"/>
                <a:ea typeface="+mn-ea"/>
                <a:cs typeface="+mn-cs"/>
              </a:rPr>
              <a:t>Met een beker van dit gif werd de filosoof Socrates (470-399 v.C.) ter dood gebracht.</a:t>
            </a:r>
          </a:p>
          <a:p>
            <a:endParaRPr lang="nl-NL" sz="1200" b="0" i="0" kern="1200" dirty="0" smtClean="0">
              <a:solidFill>
                <a:schemeClr val="tx1"/>
              </a:solidFill>
              <a:effectLst/>
              <a:latin typeface="+mn-lt"/>
              <a:ea typeface="+mn-ea"/>
              <a:cs typeface="+mn-cs"/>
            </a:endParaRPr>
          </a:p>
          <a:p>
            <a:r>
              <a:rPr lang="nl-NL" dirty="0" smtClean="0"/>
              <a:t>https://www.nemokennislink.nl/publicaties/toxicologie-over-gifbekers-en-vingerhoedskruid</a:t>
            </a:r>
          </a:p>
          <a:p>
            <a:endParaRPr lang="nl-NL" dirty="0" smtClean="0"/>
          </a:p>
          <a:p>
            <a:r>
              <a:rPr lang="nl-NL" sz="1200" b="1" i="0" kern="1200" dirty="0" smtClean="0">
                <a:solidFill>
                  <a:schemeClr val="tx1"/>
                </a:solidFill>
                <a:effectLst/>
                <a:latin typeface="+mn-lt"/>
                <a:ea typeface="+mn-ea"/>
                <a:cs typeface="+mn-cs"/>
              </a:rPr>
              <a:t>Waterscheerling</a:t>
            </a:r>
            <a:r>
              <a:rPr lang="nl-NL" dirty="0" smtClean="0"/>
              <a:t/>
            </a:r>
            <a:br>
              <a:rPr lang="nl-NL" dirty="0" smtClean="0"/>
            </a:br>
            <a:r>
              <a:rPr lang="nl-NL" sz="1200" b="0" i="0" kern="1200" dirty="0" smtClean="0">
                <a:solidFill>
                  <a:schemeClr val="tx1"/>
                </a:solidFill>
                <a:effectLst/>
                <a:latin typeface="+mn-lt"/>
                <a:ea typeface="+mn-ea"/>
                <a:cs typeface="+mn-cs"/>
              </a:rPr>
              <a:t>Deze plant komt gelukkig alleen voor in sloten en op veengrond, want hij staat bekend als de giftigste wilde plant van Europa. Na het baggeren van sloten zou een stukje van de plant op de wei of in de berm terecht kunnen komen.</a:t>
            </a:r>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16</a:t>
            </a:fld>
            <a:endParaRPr lang="nl-NL"/>
          </a:p>
        </p:txBody>
      </p:sp>
    </p:spTree>
    <p:extLst>
      <p:ext uri="{BB962C8B-B14F-4D97-AF65-F5344CB8AC3E}">
        <p14:creationId xmlns:p14="http://schemas.microsoft.com/office/powerpoint/2010/main" val="392658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Herfsttijloos is in Nederland zeer zeldzaam. De soort stamt oorspronkelijk uit West-Azië en het Middellandse Zeegebied, maar komt nu met uitzondering van het Noorden, in geheel Europa voor. De plant komt vooral voor in bossen, langs duinpaden en in vochtige weilanden. de plant komt in het wild nauwelijks voor in Nederland, maar staat wel eens in plantsoenen etc. In Nederland is de laatste jaren regelmatig hooi gevonden waar herfsttijloos in zat, dat betrof altijd uit het buitenland geïmporteerd hooi. De plant is giftig voor meerdere diersoorten, waaronder het paard.</a:t>
            </a:r>
          </a:p>
          <a:p>
            <a:endParaRPr lang="nl-NL" sz="1200" b="0" i="0" kern="1200" dirty="0" smtClean="0">
              <a:solidFill>
                <a:schemeClr val="tx1"/>
              </a:solidFill>
              <a:effectLst/>
              <a:latin typeface="+mn-lt"/>
              <a:ea typeface="+mn-ea"/>
              <a:cs typeface="+mn-cs"/>
            </a:endParaRPr>
          </a:p>
          <a:p>
            <a:r>
              <a:rPr lang="nl-NL" sz="1200" b="1" i="0" kern="1200" dirty="0" err="1" smtClean="0">
                <a:solidFill>
                  <a:schemeClr val="tx1"/>
                </a:solidFill>
                <a:effectLst/>
                <a:latin typeface="+mn-lt"/>
                <a:ea typeface="+mn-ea"/>
                <a:cs typeface="+mn-cs"/>
              </a:rPr>
              <a:t>Colchicine</a:t>
            </a:r>
            <a:endParaRPr lang="nl-NL"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De giftige stof die deze plant bevat is </a:t>
            </a:r>
            <a:r>
              <a:rPr lang="nl-NL" sz="1200" b="0" i="0" kern="1200" dirty="0" err="1" smtClean="0">
                <a:solidFill>
                  <a:schemeClr val="tx1"/>
                </a:solidFill>
                <a:effectLst/>
                <a:latin typeface="+mn-lt"/>
                <a:ea typeface="+mn-ea"/>
                <a:cs typeface="+mn-cs"/>
              </a:rPr>
              <a:t>colchicine</a:t>
            </a:r>
            <a:r>
              <a:rPr lang="nl-NL" sz="1200" b="0" i="0" kern="1200" dirty="0" smtClean="0">
                <a:solidFill>
                  <a:schemeClr val="tx1"/>
                </a:solidFill>
                <a:effectLst/>
                <a:latin typeface="+mn-lt"/>
                <a:ea typeface="+mn-ea"/>
                <a:cs typeface="+mn-cs"/>
              </a:rPr>
              <a:t> (alkaloïde), dit is o.a. een ontstekingsremmer en een remmer van de celdeling. Deze stof is zeer irriterend voor huid en slijmvliezen, waardoor o.a. koliekachtige buikpijn en diarree kan worden veroorzaakt. </a:t>
            </a:r>
            <a:r>
              <a:rPr lang="nl-NL" sz="1200" b="0" i="0" kern="1200" dirty="0" err="1" smtClean="0">
                <a:solidFill>
                  <a:schemeClr val="tx1"/>
                </a:solidFill>
                <a:effectLst/>
                <a:latin typeface="+mn-lt"/>
                <a:ea typeface="+mn-ea"/>
                <a:cs typeface="+mn-cs"/>
              </a:rPr>
              <a:t>Colchicine</a:t>
            </a:r>
            <a:r>
              <a:rPr lang="nl-NL" sz="1200" b="0" i="0" kern="1200" dirty="0" smtClean="0">
                <a:solidFill>
                  <a:schemeClr val="tx1"/>
                </a:solidFill>
                <a:effectLst/>
                <a:latin typeface="+mn-lt"/>
                <a:ea typeface="+mn-ea"/>
                <a:cs typeface="+mn-cs"/>
              </a:rPr>
              <a:t> kan onder meer schadelijk zijn voor het ongeboren dier. Doordat het via de melk wordt uitgescheiden, kunnen jonge dieren die de melk drinken ook aangetast worden. Daarnaast kan het problemen opleveren met de nierfunctie, beenmerg en het centraal zenuwstelsel en kan zelfs leiden tot sterfte. </a:t>
            </a:r>
            <a:r>
              <a:rPr lang="nl-NL" dirty="0" smtClean="0"/>
              <a:t>De dodelijke dosis wordt geschat op 1 à 1,6 mg </a:t>
            </a:r>
            <a:r>
              <a:rPr lang="nl-NL" dirty="0" err="1" smtClean="0"/>
              <a:t>colchicine</a:t>
            </a:r>
            <a:r>
              <a:rPr lang="nl-NL" dirty="0" smtClean="0"/>
              <a:t> per kilo lichaamsgewicht. Ter indicatie: één zaadje van de </a:t>
            </a:r>
            <a:r>
              <a:rPr lang="nl-NL" dirty="0" err="1" smtClean="0"/>
              <a:t>herfstijloos</a:t>
            </a:r>
            <a:r>
              <a:rPr lang="nl-NL" dirty="0" smtClean="0"/>
              <a:t> bevat al zo’n 4 mg </a:t>
            </a:r>
            <a:r>
              <a:rPr lang="nl-NL" dirty="0" err="1" smtClean="0"/>
              <a:t>colchicine</a:t>
            </a:r>
            <a:r>
              <a:rPr lang="nl-NL" dirty="0" smtClean="0"/>
              <a:t>.</a:t>
            </a:r>
          </a:p>
          <a:p>
            <a:endParaRPr lang="nl-NL" sz="1200" b="0" i="0" kern="1200" dirty="0" smtClean="0">
              <a:solidFill>
                <a:schemeClr val="tx1"/>
              </a:solidFill>
              <a:effectLst/>
              <a:latin typeface="+mn-lt"/>
              <a:ea typeface="+mn-ea"/>
              <a:cs typeface="+mn-cs"/>
            </a:endParaRPr>
          </a:p>
          <a:p>
            <a:r>
              <a:rPr lang="nl-NL" sz="1200" b="1" i="0" kern="1200" dirty="0" smtClean="0">
                <a:solidFill>
                  <a:schemeClr val="tx1"/>
                </a:solidFill>
                <a:effectLst/>
                <a:latin typeface="+mn-lt"/>
                <a:ea typeface="+mn-ea"/>
                <a:cs typeface="+mn-cs"/>
              </a:rPr>
              <a:t>Bloeiperiode</a:t>
            </a:r>
          </a:p>
          <a:p>
            <a:r>
              <a:rPr lang="nl-NL" sz="1200" b="0" i="0" kern="1200" dirty="0" smtClean="0">
                <a:solidFill>
                  <a:schemeClr val="tx1"/>
                </a:solidFill>
                <a:effectLst/>
                <a:latin typeface="+mn-lt"/>
                <a:ea typeface="+mn-ea"/>
                <a:cs typeface="+mn-cs"/>
              </a:rPr>
              <a:t>De bloei van de bollen is in begin van het najaar, Herfsttijloos bloeit van augustus tot eind november. Het blad komt in de winter naar boven. Het kleine plantje lijkt erg veel op de bekende en onschuldige krokus. Het grote verschil tussen beide plantjes is dat de krokus altijd tussen het (</a:t>
            </a:r>
            <a:r>
              <a:rPr lang="nl-NL" sz="1200" b="0" i="0" kern="1200" dirty="0" err="1" smtClean="0">
                <a:solidFill>
                  <a:schemeClr val="tx1"/>
                </a:solidFill>
                <a:effectLst/>
                <a:latin typeface="+mn-lt"/>
                <a:ea typeface="+mn-ea"/>
                <a:cs typeface="+mn-cs"/>
              </a:rPr>
              <a:t>sprieterige</a:t>
            </a:r>
            <a:r>
              <a:rPr lang="nl-NL" sz="1200" b="0" i="0" kern="1200" dirty="0" smtClean="0">
                <a:solidFill>
                  <a:schemeClr val="tx1"/>
                </a:solidFill>
                <a:effectLst/>
                <a:latin typeface="+mn-lt"/>
                <a:ea typeface="+mn-ea"/>
                <a:cs typeface="+mn-cs"/>
              </a:rPr>
              <a:t>) blad bloeit, terwijl de Herfsttijloos eerst de bloemen zonder het blad laat zien. De Herfsttijloos is geheel giftig, in het zaad zit het gif in hoge concentratie. Bij drogen (bijvoorbeeld hooi) en tijdens opslag blijft de giftige werking behouden.</a:t>
            </a:r>
          </a:p>
          <a:p>
            <a:endParaRPr lang="nl-NL" dirty="0" smtClean="0"/>
          </a:p>
          <a:p>
            <a:r>
              <a:rPr lang="nl-NL" dirty="0" smtClean="0"/>
              <a:t>Vroeger werd </a:t>
            </a:r>
            <a:r>
              <a:rPr lang="nl-NL" dirty="0" err="1" smtClean="0"/>
              <a:t>colchine</a:t>
            </a:r>
            <a:r>
              <a:rPr lang="nl-NL" dirty="0" smtClean="0"/>
              <a:t> als ontstekingsremmend middel gebruikt. Het is echter maar een kleine stap van werkzame naar uiterst giftige dosering.</a:t>
            </a:r>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17</a:t>
            </a:fld>
            <a:endParaRPr lang="nl-NL"/>
          </a:p>
        </p:txBody>
      </p:sp>
    </p:spTree>
    <p:extLst>
      <p:ext uri="{BB962C8B-B14F-4D97-AF65-F5344CB8AC3E}">
        <p14:creationId xmlns:p14="http://schemas.microsoft.com/office/powerpoint/2010/main" val="96097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 De stof digoxine wordt namelijk gebruikt bij mensen met hartritmestoornissen. </a:t>
            </a:r>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18</a:t>
            </a:fld>
            <a:endParaRPr lang="nl-NL"/>
          </a:p>
        </p:txBody>
      </p:sp>
    </p:spTree>
    <p:extLst>
      <p:ext uri="{BB962C8B-B14F-4D97-AF65-F5344CB8AC3E}">
        <p14:creationId xmlns:p14="http://schemas.microsoft.com/office/powerpoint/2010/main" val="149018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Kamerplant</a:t>
            </a:r>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20</a:t>
            </a:fld>
            <a:endParaRPr lang="nl-NL"/>
          </a:p>
        </p:txBody>
      </p:sp>
    </p:spTree>
    <p:extLst>
      <p:ext uri="{BB962C8B-B14F-4D97-AF65-F5344CB8AC3E}">
        <p14:creationId xmlns:p14="http://schemas.microsoft.com/office/powerpoint/2010/main" val="3536218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a:t>
            </a:r>
            <a:r>
              <a:rPr lang="nl-NL" b="1" dirty="0" smtClean="0"/>
              <a:t>hyacint en de narcis </a:t>
            </a:r>
            <a:r>
              <a:rPr lang="nl-NL" dirty="0" smtClean="0"/>
              <a:t>behoren ook tot de giftige planten. Tegenwoordig is het erg in trek om kleine bolletjes hyacinten en narcissen in huis tot bloei te laten komen. Zowel de bol als het zaad, als de bladeren en de bloemen zijn mild giftig. </a:t>
            </a:r>
          </a:p>
          <a:p>
            <a:r>
              <a:rPr lang="nl-NL" dirty="0" smtClean="0"/>
              <a:t>Wat de narcissen betreft : hun gif wordt ook vrijgegeven in het water van de vaas waarin de bloemen staan. Katten hebben de vervelende gewoonte uit vazen te drinken en kunnen alzo het vergif binnen krijgen. Ververs daarom het vaaswater van narcissen geregeld.</a:t>
            </a:r>
          </a:p>
          <a:p>
            <a:endParaRPr lang="nl-NL" dirty="0" smtClean="0"/>
          </a:p>
          <a:p>
            <a:r>
              <a:rPr lang="nl-NL" dirty="0" smtClean="0"/>
              <a:t>De </a:t>
            </a:r>
            <a:r>
              <a:rPr lang="nl-NL" b="1" dirty="0" smtClean="0"/>
              <a:t>kerstster, </a:t>
            </a:r>
            <a:r>
              <a:rPr lang="nl-NL" dirty="0" smtClean="0"/>
              <a:t>ook wel het rode gevaar. Vooral een plant die met de kerst in huis wordt gezet. De Kerstster bevat melksap dat uittreedt op plaatsen waar de stengel is gebroken of de bladeren zijn afgetrokken. Dit melksap is wit van kleur. Het melksap van de Kerstster werkt irriterend op de slijmvliezen (mond, keel, slokdarm), op de huid en in de ogen.</a:t>
            </a:r>
          </a:p>
          <a:p>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21</a:t>
            </a:fld>
            <a:endParaRPr lang="nl-NL"/>
          </a:p>
        </p:txBody>
      </p:sp>
    </p:spTree>
    <p:extLst>
      <p:ext uri="{BB962C8B-B14F-4D97-AF65-F5344CB8AC3E}">
        <p14:creationId xmlns:p14="http://schemas.microsoft.com/office/powerpoint/2010/main" val="1971609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Tegenwoordig</a:t>
            </a:r>
            <a:r>
              <a:rPr lang="nl-NL" baseline="0" dirty="0" smtClean="0"/>
              <a:t> is er ook een app op je smartphone, hiermee kun je door middel van een foto te maken kijken wat voor een plant het is. Als je een bepaalde plant ziet, kun je daar een foto van maken om de naam te achterhalen. Vervolgens kun je opzoeken of deze plant wel/niet giftig is.</a:t>
            </a:r>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22</a:t>
            </a:fld>
            <a:endParaRPr lang="nl-NL"/>
          </a:p>
        </p:txBody>
      </p:sp>
    </p:spTree>
    <p:extLst>
      <p:ext uri="{BB962C8B-B14F-4D97-AF65-F5344CB8AC3E}">
        <p14:creationId xmlns:p14="http://schemas.microsoft.com/office/powerpoint/2010/main" val="195632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23</a:t>
            </a:fld>
            <a:endParaRPr lang="nl-NL"/>
          </a:p>
        </p:txBody>
      </p:sp>
    </p:spTree>
    <p:extLst>
      <p:ext uri="{BB962C8B-B14F-4D97-AF65-F5344CB8AC3E}">
        <p14:creationId xmlns:p14="http://schemas.microsoft.com/office/powerpoint/2010/main" val="194870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De toxicologie is eigenlijk ontstaan doordat mensen met allerlei planten en dieren in aanraking kwamen en daar ziek of gezond van werden. Deze kennis werd vervolgens gebruikt als middel om bijvoorbeeld iemand</a:t>
            </a:r>
            <a:r>
              <a:rPr lang="nl-NL" baseline="0" dirty="0" smtClean="0"/>
              <a:t> te vergiftigen </a:t>
            </a:r>
            <a:r>
              <a:rPr lang="nl-NL" dirty="0" smtClean="0"/>
              <a:t>of om hartklachten te verlichten. Tegenwoordig is de toxicologie gegroeid tot een vakgebied dat helpt bij het oplossen van moorden en beschermen en genezen van mensen. </a:t>
            </a:r>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3</a:t>
            </a:fld>
            <a:endParaRPr lang="nl-NL"/>
          </a:p>
        </p:txBody>
      </p:sp>
    </p:spTree>
    <p:extLst>
      <p:ext uri="{BB962C8B-B14F-4D97-AF65-F5344CB8AC3E}">
        <p14:creationId xmlns:p14="http://schemas.microsoft.com/office/powerpoint/2010/main" val="30897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4</a:t>
            </a:fld>
            <a:endParaRPr lang="nl-NL"/>
          </a:p>
        </p:txBody>
      </p:sp>
    </p:spTree>
    <p:extLst>
      <p:ext uri="{BB962C8B-B14F-4D97-AF65-F5344CB8AC3E}">
        <p14:creationId xmlns:p14="http://schemas.microsoft.com/office/powerpoint/2010/main" val="136989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Wanneer dieren grazen in de wei, hebben ze geen aandacht voor een giftige struik in de omgeving. De meeste giftige planten zijn bovendien bitter, scherp en /of stekelig. Daarnaast worden sommige gifstoffen in de pens of in de lever onschadelijk gemaakt.</a:t>
            </a:r>
          </a:p>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5</a:t>
            </a:fld>
            <a:endParaRPr lang="nl-NL"/>
          </a:p>
        </p:txBody>
      </p:sp>
    </p:spTree>
    <p:extLst>
      <p:ext uri="{BB962C8B-B14F-4D97-AF65-F5344CB8AC3E}">
        <p14:creationId xmlns:p14="http://schemas.microsoft.com/office/powerpoint/2010/main" val="195728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1. Als het u opvalt dat een dier ongewoon gedrag vertoont (bijvoorbeeld braakneigingen, diarree, </a:t>
            </a:r>
            <a:r>
              <a:rPr lang="nl-NL" dirty="0" err="1" smtClean="0"/>
              <a:t>speekselen</a:t>
            </a:r>
            <a:r>
              <a:rPr lang="nl-NL" dirty="0" smtClean="0"/>
              <a:t>, trillen, enzovoort), zoek dan in de omgeving naar mogelijk giftige planten. Verdachte planten kunt u voor onderzoek opsturen naar de Gezondheidsdienst voor Dieren.</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2. Het is niet eenvoudig om met zekerheid vast te stellen of er sprake is van vergiftiging. Neem daarom altijd eerst contact op met uw dierenarts. Hij of zij kan in een aantal gevallen een ‘waarschijnlijkheidsdiagnose’ stellen op basis van uw verhaal en de verschijnselen bij het dier. Het hangt van verschillende zaken af of bij vergiftiging nog behandeling mogelijk is.</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3. Op een overleden dier kan de Gezondheidsdienst voor Dieren sectie-onderzoek verrichten. Bij dit onderzoek wordt soms in de maaginhoud van het dier nog een stuk van de giftige plant of een restant van de gifstof aangetroffen. In veel gevallen is het nodig om analyses van inwendige organen uit te voeren.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6</a:t>
            </a:fld>
            <a:endParaRPr lang="nl-NL"/>
          </a:p>
        </p:txBody>
      </p:sp>
    </p:spTree>
    <p:extLst>
      <p:ext uri="{BB962C8B-B14F-4D97-AF65-F5344CB8AC3E}">
        <p14:creationId xmlns:p14="http://schemas.microsoft.com/office/powerpoint/2010/main" val="215455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Eikenbladeren en eikels bevatten een hoog gehalte (7 – 9%) aan tannine (looizuur).  </a:t>
            </a:r>
          </a:p>
          <a:p>
            <a:r>
              <a:rPr lang="nl-NL" sz="1200" b="0" i="0" kern="1200" dirty="0" smtClean="0">
                <a:solidFill>
                  <a:schemeClr val="tx1"/>
                </a:solidFill>
                <a:effectLst/>
                <a:latin typeface="+mn-lt"/>
                <a:ea typeface="+mn-ea"/>
                <a:cs typeface="+mn-cs"/>
              </a:rPr>
              <a:t>Tannine bindt in de darmen aan eiwitten en ijzer. Daardoor kunnen bij dieren tekorten aan eiwitten en ijzer ontstaan.</a:t>
            </a:r>
          </a:p>
          <a:p>
            <a:r>
              <a:rPr lang="nl-NL" sz="1200" b="0" i="0" kern="1200" dirty="0" smtClean="0">
                <a:solidFill>
                  <a:schemeClr val="tx1"/>
                </a:solidFill>
                <a:effectLst/>
                <a:latin typeface="+mn-lt"/>
                <a:ea typeface="+mn-ea"/>
                <a:cs typeface="+mn-cs"/>
              </a:rPr>
              <a:t>Onrijpe eikels bevatten meer tannine dan rijpe eikels.</a:t>
            </a:r>
          </a:p>
          <a:p>
            <a:endParaRPr lang="nl-NL"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Symptomen:  verstopping, koliek en bloederige diarree, doordat ze een hoog gehalte looizuur bevatten. Dieren die grote aantallen onrijpe eikels eten krijgen te maken met vergiftigingsverschijnselen.  Symptomen daarvan kunnen zijn een stijve gang, verlammingsverschijnselen, veel drinken en plassen. Paarden krijgen koliek, eventueel gevolgd door een bloederige diarree. De behandeling van deze paarden is heel moeilijk en de aandoening heeft meestal een fatale afloop.</a:t>
            </a:r>
          </a:p>
          <a:p>
            <a:endParaRPr lang="nl-NL" sz="1200" b="0" i="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8</a:t>
            </a:fld>
            <a:endParaRPr lang="nl-NL"/>
          </a:p>
        </p:txBody>
      </p:sp>
    </p:spTree>
    <p:extLst>
      <p:ext uri="{BB962C8B-B14F-4D97-AF65-F5344CB8AC3E}">
        <p14:creationId xmlns:p14="http://schemas.microsoft.com/office/powerpoint/2010/main" val="271521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Kenmerken plant:</a:t>
            </a:r>
          </a:p>
          <a:p>
            <a:r>
              <a:rPr lang="nl-NL" sz="1200" b="0" i="0" kern="1200" dirty="0" smtClean="0">
                <a:solidFill>
                  <a:schemeClr val="tx1"/>
                </a:solidFill>
                <a:effectLst/>
                <a:latin typeface="+mn-lt"/>
                <a:ea typeface="+mn-ea"/>
                <a:cs typeface="+mn-cs"/>
              </a:rPr>
              <a:t>Blijft zomer en winter groen.</a:t>
            </a:r>
          </a:p>
          <a:p>
            <a:r>
              <a:rPr lang="nl-NL" sz="1200" b="0" i="0" kern="1200" dirty="0" smtClean="0">
                <a:solidFill>
                  <a:schemeClr val="tx1"/>
                </a:solidFill>
                <a:effectLst/>
                <a:latin typeface="+mn-lt"/>
                <a:ea typeface="+mn-ea"/>
                <a:cs typeface="+mn-cs"/>
              </a:rPr>
              <a:t>Naalden en zaden zijn zeer giftig.</a:t>
            </a:r>
          </a:p>
          <a:p>
            <a:r>
              <a:rPr lang="nl-NL" sz="1200" b="0" i="0" kern="1200" dirty="0" smtClean="0">
                <a:solidFill>
                  <a:schemeClr val="tx1"/>
                </a:solidFill>
                <a:effectLst/>
                <a:latin typeface="+mn-lt"/>
                <a:ea typeface="+mn-ea"/>
                <a:cs typeface="+mn-cs"/>
              </a:rPr>
              <a:t>Bevat de gifstoffen </a:t>
            </a:r>
            <a:r>
              <a:rPr lang="nl-NL" sz="1200" b="0" i="0" kern="1200" dirty="0" err="1" smtClean="0">
                <a:solidFill>
                  <a:schemeClr val="tx1"/>
                </a:solidFill>
                <a:effectLst/>
                <a:latin typeface="+mn-lt"/>
                <a:ea typeface="+mn-ea"/>
                <a:cs typeface="+mn-cs"/>
              </a:rPr>
              <a:t>taxine</a:t>
            </a:r>
            <a:r>
              <a:rPr lang="nl-NL" sz="1200" b="0" i="0" kern="1200" dirty="0" smtClean="0">
                <a:solidFill>
                  <a:schemeClr val="tx1"/>
                </a:solidFill>
                <a:effectLst/>
                <a:latin typeface="+mn-lt"/>
                <a:ea typeface="+mn-ea"/>
                <a:cs typeface="+mn-cs"/>
              </a:rPr>
              <a:t> en </a:t>
            </a:r>
            <a:r>
              <a:rPr lang="nl-NL" sz="1200" b="0" i="0" kern="1200" dirty="0" err="1" smtClean="0">
                <a:solidFill>
                  <a:schemeClr val="tx1"/>
                </a:solidFill>
                <a:effectLst/>
                <a:latin typeface="+mn-lt"/>
                <a:ea typeface="+mn-ea"/>
                <a:cs typeface="+mn-cs"/>
              </a:rPr>
              <a:t>taxicatine</a:t>
            </a:r>
            <a:r>
              <a:rPr lang="nl-NL" sz="1200" b="0" i="0" kern="1200" dirty="0" smtClean="0">
                <a:solidFill>
                  <a:schemeClr val="tx1"/>
                </a:solidFill>
                <a:effectLst/>
                <a:latin typeface="+mn-lt"/>
                <a:ea typeface="+mn-ea"/>
                <a:cs typeface="+mn-cs"/>
              </a:rPr>
              <a:t>. Deze veroorzaken problemen voor ademhaling en bloedsomloop.</a:t>
            </a:r>
          </a:p>
          <a:p>
            <a:r>
              <a:rPr lang="nl-NL" sz="1200" b="0" i="0" kern="1200" dirty="0" smtClean="0">
                <a:solidFill>
                  <a:schemeClr val="tx1"/>
                </a:solidFill>
                <a:effectLst/>
                <a:latin typeface="+mn-lt"/>
                <a:ea typeface="+mn-ea"/>
                <a:cs typeface="+mn-cs"/>
              </a:rPr>
              <a:t>Vruchtvlees van bessen van de taxus is eetbaar.</a:t>
            </a:r>
          </a:p>
          <a:p>
            <a:r>
              <a:rPr lang="nl-NL" sz="1200" b="0" i="0" kern="1200" dirty="0" smtClean="0">
                <a:solidFill>
                  <a:schemeClr val="tx1"/>
                </a:solidFill>
                <a:effectLst/>
                <a:latin typeface="+mn-lt"/>
                <a:ea typeface="+mn-ea"/>
                <a:cs typeface="+mn-cs"/>
              </a:rPr>
              <a:t>Gevolgen voor dieren:</a:t>
            </a:r>
          </a:p>
          <a:p>
            <a:r>
              <a:rPr lang="nl-NL" sz="1200" b="0" i="0" kern="1200" dirty="0" smtClean="0">
                <a:solidFill>
                  <a:schemeClr val="tx1"/>
                </a:solidFill>
                <a:effectLst/>
                <a:latin typeface="+mn-lt"/>
                <a:ea typeface="+mn-ea"/>
                <a:cs typeface="+mn-cs"/>
              </a:rPr>
              <a:t>Problemen met ademhaling en bloedsomloop.</a:t>
            </a:r>
          </a:p>
          <a:p>
            <a:r>
              <a:rPr lang="nl-NL" sz="1200" b="0" i="0" kern="1200" dirty="0" err="1" smtClean="0">
                <a:solidFill>
                  <a:schemeClr val="tx1"/>
                </a:solidFill>
                <a:effectLst/>
                <a:latin typeface="+mn-lt"/>
                <a:ea typeface="+mn-ea"/>
                <a:cs typeface="+mn-cs"/>
              </a:rPr>
              <a:t>Taxine</a:t>
            </a:r>
            <a:r>
              <a:rPr lang="nl-NL" sz="1200" b="0" i="0" kern="1200" dirty="0" smtClean="0">
                <a:solidFill>
                  <a:schemeClr val="tx1"/>
                </a:solidFill>
                <a:effectLst/>
                <a:latin typeface="+mn-lt"/>
                <a:ea typeface="+mn-ea"/>
                <a:cs typeface="+mn-cs"/>
              </a:rPr>
              <a:t> heeft een effect op de hartspiercellen, waardoor acute hartstilstand kan ontstaan.</a:t>
            </a:r>
          </a:p>
          <a:p>
            <a:r>
              <a:rPr lang="nl-NL" sz="1200" b="0" i="0" kern="1200" dirty="0" smtClean="0">
                <a:solidFill>
                  <a:schemeClr val="tx1"/>
                </a:solidFill>
                <a:effectLst/>
                <a:latin typeface="+mn-lt"/>
                <a:ea typeface="+mn-ea"/>
                <a:cs typeface="+mn-cs"/>
              </a:rPr>
              <a:t>Bij opname van een dodelijke hoeveelheid plantmateriaal is sterfte binnen een kwartier mogelijk.</a:t>
            </a:r>
          </a:p>
          <a:p>
            <a:r>
              <a:rPr lang="nl-NL" sz="1200" b="0" i="0" kern="1200" dirty="0" smtClean="0">
                <a:solidFill>
                  <a:schemeClr val="tx1"/>
                </a:solidFill>
                <a:effectLst/>
                <a:latin typeface="+mn-lt"/>
                <a:ea typeface="+mn-ea"/>
                <a:cs typeface="+mn-cs"/>
              </a:rPr>
              <a:t>Bij een geringere opname is het verloop meer slepend met maagdarmproblemen.</a:t>
            </a:r>
          </a:p>
          <a:p>
            <a:r>
              <a:rPr lang="nl-NL" sz="1200" b="0" i="0" kern="1200" dirty="0" smtClean="0">
                <a:solidFill>
                  <a:schemeClr val="tx1"/>
                </a:solidFill>
                <a:effectLst/>
                <a:latin typeface="+mn-lt"/>
                <a:ea typeface="+mn-ea"/>
                <a:cs typeface="+mn-cs"/>
              </a:rPr>
              <a:t>Bijzonderheden:</a:t>
            </a:r>
          </a:p>
          <a:p>
            <a:r>
              <a:rPr lang="nl-NL" sz="1200" b="0" i="0" kern="1200" dirty="0" smtClean="0">
                <a:solidFill>
                  <a:schemeClr val="tx1"/>
                </a:solidFill>
                <a:effectLst/>
                <a:latin typeface="+mn-lt"/>
                <a:ea typeface="+mn-ea"/>
                <a:cs typeface="+mn-cs"/>
              </a:rPr>
              <a:t>Paarden en schapen/geiten zijn het meest gevoelig.</a:t>
            </a:r>
          </a:p>
          <a:p>
            <a:r>
              <a:rPr lang="nl-NL" sz="1200" b="0" i="0" kern="1200" dirty="0" smtClean="0">
                <a:solidFill>
                  <a:schemeClr val="tx1"/>
                </a:solidFill>
                <a:effectLst/>
                <a:latin typeface="+mn-lt"/>
                <a:ea typeface="+mn-ea"/>
                <a:cs typeface="+mn-cs"/>
              </a:rPr>
              <a:t>Runderen zijn iets minder gevoelig voor het </a:t>
            </a:r>
            <a:r>
              <a:rPr lang="nl-NL" sz="1200" b="0" i="0" kern="1200" dirty="0" err="1" smtClean="0">
                <a:solidFill>
                  <a:schemeClr val="tx1"/>
                </a:solidFill>
                <a:effectLst/>
                <a:latin typeface="+mn-lt"/>
                <a:ea typeface="+mn-ea"/>
                <a:cs typeface="+mn-cs"/>
              </a:rPr>
              <a:t>taxine</a:t>
            </a:r>
            <a:r>
              <a:rPr lang="nl-NL" sz="1200" b="0" i="0" kern="1200" dirty="0" smtClean="0">
                <a:solidFill>
                  <a:schemeClr val="tx1"/>
                </a:solidFill>
                <a:effectLst/>
                <a:latin typeface="+mn-lt"/>
                <a:ea typeface="+mn-ea"/>
                <a:cs typeface="+mn-cs"/>
              </a:rPr>
              <a:t>.</a:t>
            </a:r>
          </a:p>
          <a:p>
            <a:r>
              <a:rPr lang="nl-NL" sz="1200" b="0" i="0" kern="1200" dirty="0" smtClean="0">
                <a:solidFill>
                  <a:schemeClr val="tx1"/>
                </a:solidFill>
                <a:effectLst/>
                <a:latin typeface="+mn-lt"/>
                <a:ea typeface="+mn-ea"/>
                <a:cs typeface="+mn-cs"/>
              </a:rPr>
              <a:t>Snoeiafval is het grootste probleem. Laat paarden, schapen en geiten nooit in de buurt van taxussen weiden en voer ze ook geen snoeiafval van deze hagen. Paarden, schapen en geiten sterven na het eten van slechts 100-200 gram taxus. </a:t>
            </a:r>
          </a:p>
          <a:p>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10</a:t>
            </a:fld>
            <a:endParaRPr lang="nl-NL"/>
          </a:p>
        </p:txBody>
      </p:sp>
    </p:spTree>
    <p:extLst>
      <p:ext uri="{BB962C8B-B14F-4D97-AF65-F5344CB8AC3E}">
        <p14:creationId xmlns:p14="http://schemas.microsoft.com/office/powerpoint/2010/main" val="22347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Alle delen van de buxus bevatten giftige stoffen die vrij snel kunnen leiden tot de dood van een dier dat ervan heeft gegeten. Zeer kleine hoeveelheden kunnen geen kwaad, maar als dieren van de buxus gaan eten, nemen ze al gauw teveel in.  Hoe kleiner het dier, hoe minder het zal kunnen verdragen. Ruim een pond buxus kan al fataal zijn voor een paard. De stoffen die in buxus zitten, hebben effect op het centrale zenuwstelsel en het maagdarmkanaal (koliek bij paard).  Heeft een dier buxus gegeten, bel dan met spoed de dierenarts.</a:t>
            </a:r>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12</a:t>
            </a:fld>
            <a:endParaRPr lang="nl-NL"/>
          </a:p>
        </p:txBody>
      </p:sp>
    </p:spTree>
    <p:extLst>
      <p:ext uri="{BB962C8B-B14F-4D97-AF65-F5344CB8AC3E}">
        <p14:creationId xmlns:p14="http://schemas.microsoft.com/office/powerpoint/2010/main" val="2113703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Zolang de plant groeit en bloeit is er voor </a:t>
            </a:r>
            <a:r>
              <a:rPr lang="nl-NL" sz="1200" b="0" i="0" u="none" strike="noStrike" kern="1200" dirty="0" smtClean="0">
                <a:solidFill>
                  <a:schemeClr val="tx1"/>
                </a:solidFill>
                <a:effectLst/>
                <a:latin typeface="+mn-lt"/>
                <a:ea typeface="+mn-ea"/>
                <a:cs typeface="+mn-cs"/>
                <a:hlinkClick r:id="rId3" tooltip="Paarden"/>
              </a:rPr>
              <a:t>Paarden</a:t>
            </a:r>
            <a:r>
              <a:rPr lang="nl-NL" sz="1200" b="0" i="0" kern="120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hlinkClick r:id="rId4" tooltip="Rundvee"/>
              </a:rPr>
              <a:t>Rundvee</a:t>
            </a:r>
            <a:r>
              <a:rPr lang="nl-NL" sz="1200" b="0" i="0" kern="120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hlinkClick r:id="rId5" tooltip="Schapen en geiten"/>
              </a:rPr>
              <a:t>Schapen en geiten</a:t>
            </a:r>
            <a:r>
              <a:rPr lang="nl-NL" sz="1200" b="0" i="0" kern="1200" dirty="0" smtClean="0">
                <a:solidFill>
                  <a:schemeClr val="tx1"/>
                </a:solidFill>
                <a:effectLst/>
                <a:latin typeface="+mn-lt"/>
                <a:ea typeface="+mn-ea"/>
                <a:cs typeface="+mn-cs"/>
              </a:rPr>
              <a:t> weinig risico. Jacobskruiskruid smaakt bitter en wordt normaal gesproken niet gegeten.</a:t>
            </a:r>
          </a:p>
          <a:p>
            <a:r>
              <a:rPr lang="nl-NL" sz="1200" b="0" i="0" kern="1200" dirty="0" smtClean="0">
                <a:solidFill>
                  <a:schemeClr val="tx1"/>
                </a:solidFill>
                <a:effectLst/>
                <a:latin typeface="+mn-lt"/>
                <a:ea typeface="+mn-ea"/>
                <a:cs typeface="+mn-cs"/>
              </a:rPr>
              <a:t>Jacobskruiskruid wordt zeer gevaarlijk wanneer het wordt ingekuild of gehooid. De plant verliest na het maaien haar typerende geur, kleur en smaak, waardoor paarden de plant niet meer als giftig herkennen. Na het maaien blijft het gif werken. Graseters eten op stal hun dagelijkse hooirantsoen en krijgen de giftige stoffen binnen (de zogenaamde alkaloïden).</a:t>
            </a:r>
          </a:p>
          <a:p>
            <a:endParaRPr lang="nl-NL" sz="1200" b="0" i="0" kern="120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Alle delen van de plant Jacobskruiskruid bevatten giftige stoffen. Dit zijn de zogenaamde </a:t>
            </a:r>
            <a:r>
              <a:rPr lang="nl-NL" sz="1200" b="0" i="0" kern="1200" dirty="0" err="1" smtClean="0">
                <a:solidFill>
                  <a:schemeClr val="tx1"/>
                </a:solidFill>
                <a:effectLst/>
                <a:latin typeface="+mn-lt"/>
                <a:ea typeface="+mn-ea"/>
                <a:cs typeface="+mn-cs"/>
              </a:rPr>
              <a:t>Pyrrolizidine</a:t>
            </a:r>
            <a:r>
              <a:rPr lang="nl-NL" sz="1200" b="0" i="0" kern="1200" dirty="0" smtClean="0">
                <a:solidFill>
                  <a:schemeClr val="tx1"/>
                </a:solidFill>
                <a:effectLst/>
                <a:latin typeface="+mn-lt"/>
                <a:ea typeface="+mn-ea"/>
                <a:cs typeface="+mn-cs"/>
              </a:rPr>
              <a:t> Alkaloïden (</a:t>
            </a:r>
            <a:r>
              <a:rPr lang="nl-NL" sz="1200" b="0" i="0" kern="1200" dirty="0" err="1" smtClean="0">
                <a:solidFill>
                  <a:schemeClr val="tx1"/>
                </a:solidFill>
                <a:effectLst/>
                <a:latin typeface="+mn-lt"/>
                <a:ea typeface="+mn-ea"/>
                <a:cs typeface="+mn-cs"/>
              </a:rPr>
              <a:t>PA’s</a:t>
            </a:r>
            <a:r>
              <a:rPr lang="nl-NL" sz="1200" b="0" i="0" kern="1200" dirty="0" smtClean="0">
                <a:solidFill>
                  <a:schemeClr val="tx1"/>
                </a:solidFill>
                <a:effectLst/>
                <a:latin typeface="+mn-lt"/>
                <a:ea typeface="+mn-ea"/>
                <a:cs typeface="+mn-cs"/>
              </a:rPr>
              <a:t>). De stoffen worden geproduceerd om vraat door herbivoren (zoogdieren, insecten) tegen te gaan. Het </a:t>
            </a:r>
            <a:r>
              <a:rPr lang="nl-NL" sz="1200" b="0" i="0" kern="1200" dirty="0" err="1" smtClean="0">
                <a:solidFill>
                  <a:schemeClr val="tx1"/>
                </a:solidFill>
                <a:effectLst/>
                <a:latin typeface="+mn-lt"/>
                <a:ea typeface="+mn-ea"/>
                <a:cs typeface="+mn-cs"/>
              </a:rPr>
              <a:t>gifpercentage</a:t>
            </a:r>
            <a:r>
              <a:rPr lang="nl-NL" sz="1200" b="0" i="0" kern="1200" dirty="0" smtClean="0">
                <a:solidFill>
                  <a:schemeClr val="tx1"/>
                </a:solidFill>
                <a:effectLst/>
                <a:latin typeface="+mn-lt"/>
                <a:ea typeface="+mn-ea"/>
                <a:cs typeface="+mn-cs"/>
              </a:rPr>
              <a:t> is net voor de bloei het hoogst.</a:t>
            </a:r>
          </a:p>
          <a:p>
            <a:endParaRPr lang="nl-NL" sz="1200" b="0" i="0" kern="120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Het gif wordt in de darmen opgenomen. Daarna probeert het lichaam de gifstoffen in lever om te zetten in minder giftige stoffen. Dit proces levert echter een nog giftigere stof op. Dat maakt de levercellen kapot. Een vergiftiging door Jacobskruiskruid verloopt heel geleidelijk. De lever zal uiteindelijk niet meer functioneren. Vergiftigde dieren worden eerst ziek: ze zijn loom, verliezen gewicht, hebben diarree en geen eetlust, drinken veel en krijgen verschijnselen die op zonnebrand lijken. Jacobskruiskruid tast het hart en het centrale zenuwstelsel aan en veroorzaakt coördinatiestoornissen, gebrek aan eetlust en onrustige bewegingen.</a:t>
            </a:r>
          </a:p>
          <a:p>
            <a:endParaRPr lang="nl-NL"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Er is dan sprake van een opgebouwd effect. Schapen zijn veel minder gevoelig voor vergiftiging met </a:t>
            </a:r>
            <a:r>
              <a:rPr lang="nl-NL" dirty="0" err="1" smtClean="0"/>
              <a:t>jacobskruiskruid</a:t>
            </a:r>
            <a:r>
              <a:rPr lang="nl-NL" dirty="0" smtClean="0"/>
              <a:t> omdat in hun pens de gifstoffen van deze plant worden afgebroken. Daarom worden ze wel ingezet bij de bestrijding van </a:t>
            </a:r>
            <a:r>
              <a:rPr lang="nl-NL" dirty="0" err="1" smtClean="0"/>
              <a:t>jacobskruiskruid</a:t>
            </a:r>
            <a:r>
              <a:rPr lang="nl-NL" dirty="0" smtClean="0"/>
              <a:t>. Ook geiten zijn minder gevoelig.</a:t>
            </a:r>
          </a:p>
          <a:p>
            <a:endParaRPr lang="nl-NL" sz="1200" b="0" i="0" kern="1200" dirty="0" smtClean="0">
              <a:solidFill>
                <a:schemeClr val="tx1"/>
              </a:solidFill>
              <a:effectLst/>
              <a:latin typeface="+mn-lt"/>
              <a:ea typeface="+mn-ea"/>
              <a:cs typeface="+mn-cs"/>
            </a:endParaRPr>
          </a:p>
          <a:p>
            <a:endParaRPr lang="nl-NL" sz="1200" b="0" i="0" kern="1200" dirty="0" smtClean="0">
              <a:solidFill>
                <a:schemeClr val="tx1"/>
              </a:solidFill>
              <a:effectLst/>
              <a:latin typeface="+mn-lt"/>
              <a:ea typeface="+mn-ea"/>
              <a:cs typeface="+mn-cs"/>
            </a:endParaRPr>
          </a:p>
          <a:p>
            <a:r>
              <a:rPr lang="nl-NL" dirty="0" smtClean="0"/>
              <a:t>(http://www.hartog-lucerne.com/kennisbank/kruiskruid/99-jacobskruiskruid)</a:t>
            </a:r>
          </a:p>
          <a:p>
            <a:endParaRPr lang="nl-NL" dirty="0"/>
          </a:p>
        </p:txBody>
      </p:sp>
      <p:sp>
        <p:nvSpPr>
          <p:cNvPr id="4" name="Tijdelijke aanduiding voor dianummer 3"/>
          <p:cNvSpPr>
            <a:spLocks noGrp="1"/>
          </p:cNvSpPr>
          <p:nvPr>
            <p:ph type="sldNum" sz="quarter" idx="10"/>
          </p:nvPr>
        </p:nvSpPr>
        <p:spPr/>
        <p:txBody>
          <a:bodyPr/>
          <a:lstStyle/>
          <a:p>
            <a:fld id="{0BC8F163-2DED-43DC-800D-469CAC0BFE7F}" type="slidenum">
              <a:rPr lang="nl-NL" smtClean="0"/>
              <a:t>13</a:t>
            </a:fld>
            <a:endParaRPr lang="nl-NL"/>
          </a:p>
        </p:txBody>
      </p:sp>
    </p:spTree>
    <p:extLst>
      <p:ext uri="{BB962C8B-B14F-4D97-AF65-F5344CB8AC3E}">
        <p14:creationId xmlns:p14="http://schemas.microsoft.com/office/powerpoint/2010/main" val="90070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CCDBA2D9-0CC3-4871-A54B-80FCAC40DD9E}" type="datetimeFigureOut">
              <a:rPr lang="nl-NL" smtClean="0"/>
              <a:t>27-6-2017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160792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CCDBA2D9-0CC3-4871-A54B-80FCAC40DD9E}" type="datetimeFigureOut">
              <a:rPr lang="nl-NL" smtClean="0"/>
              <a:t>27-6-2017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187577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CCDBA2D9-0CC3-4871-A54B-80FCAC40DD9E}" type="datetimeFigureOut">
              <a:rPr lang="nl-NL" smtClean="0"/>
              <a:t>27-6-2017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5EBD5CA-A00B-41E3-A5CF-C512E7F0AC8F}"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2392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CCDBA2D9-0CC3-4871-A54B-80FCAC40DD9E}" type="datetimeFigureOut">
              <a:rPr lang="nl-NL" smtClean="0"/>
              <a:t>27-6-2017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904642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CCDBA2D9-0CC3-4871-A54B-80FCAC40DD9E}" type="datetimeFigureOut">
              <a:rPr lang="nl-NL" smtClean="0"/>
              <a:t>27-6-2017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5EBD5CA-A00B-41E3-A5CF-C512E7F0AC8F}"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6184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CCDBA2D9-0CC3-4871-A54B-80FCAC40DD9E}" type="datetimeFigureOut">
              <a:rPr lang="nl-NL" smtClean="0"/>
              <a:t>27-6-2017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376039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CCDBA2D9-0CC3-4871-A54B-80FCAC40DD9E}" type="datetimeFigureOut">
              <a:rPr lang="nl-NL" smtClean="0"/>
              <a:t>27-6-2017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892690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CCDBA2D9-0CC3-4871-A54B-80FCAC40DD9E}" type="datetimeFigureOut">
              <a:rPr lang="nl-NL" smtClean="0"/>
              <a:t>27-6-2017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34260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CCDBA2D9-0CC3-4871-A54B-80FCAC40DD9E}" type="datetimeFigureOut">
              <a:rPr lang="nl-NL" smtClean="0"/>
              <a:t>27-6-2017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261429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CCDBA2D9-0CC3-4871-A54B-80FCAC40DD9E}" type="datetimeFigureOut">
              <a:rPr lang="nl-NL" smtClean="0"/>
              <a:t>27-6-2017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3073110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CCDBA2D9-0CC3-4871-A54B-80FCAC40DD9E}" type="datetimeFigureOut">
              <a:rPr lang="nl-NL" smtClean="0"/>
              <a:t>27-6-2017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111882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CCDBA2D9-0CC3-4871-A54B-80FCAC40DD9E}" type="datetimeFigureOut">
              <a:rPr lang="nl-NL" smtClean="0"/>
              <a:t>27-6-2017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276533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CCDBA2D9-0CC3-4871-A54B-80FCAC40DD9E}" type="datetimeFigureOut">
              <a:rPr lang="nl-NL" smtClean="0"/>
              <a:t>27-6-2017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145332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BA2D9-0CC3-4871-A54B-80FCAC40DD9E}" type="datetimeFigureOut">
              <a:rPr lang="nl-NL" smtClean="0"/>
              <a:t>27-6-2017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183431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CCDBA2D9-0CC3-4871-A54B-80FCAC40DD9E}" type="datetimeFigureOut">
              <a:rPr lang="nl-NL" smtClean="0"/>
              <a:t>27-6-2017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306540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CCDBA2D9-0CC3-4871-A54B-80FCAC40DD9E}" type="datetimeFigureOut">
              <a:rPr lang="nl-NL" smtClean="0"/>
              <a:t>27-6-2017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5EBD5CA-A00B-41E3-A5CF-C512E7F0AC8F}" type="slidenum">
              <a:rPr lang="nl-NL" smtClean="0"/>
              <a:t>‹nr.›</a:t>
            </a:fld>
            <a:endParaRPr lang="nl-NL"/>
          </a:p>
        </p:txBody>
      </p:sp>
    </p:spTree>
    <p:extLst>
      <p:ext uri="{BB962C8B-B14F-4D97-AF65-F5344CB8AC3E}">
        <p14:creationId xmlns:p14="http://schemas.microsoft.com/office/powerpoint/2010/main" val="93659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DBA2D9-0CC3-4871-A54B-80FCAC40DD9E}" type="datetimeFigureOut">
              <a:rPr lang="nl-NL" smtClean="0"/>
              <a:t>27-6-2017</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EBD5CA-A00B-41E3-A5CF-C512E7F0AC8F}" type="slidenum">
              <a:rPr lang="nl-NL" smtClean="0"/>
              <a:t>‹nr.›</a:t>
            </a:fld>
            <a:endParaRPr lang="nl-NL"/>
          </a:p>
        </p:txBody>
      </p:sp>
    </p:spTree>
    <p:extLst>
      <p:ext uri="{BB962C8B-B14F-4D97-AF65-F5344CB8AC3E}">
        <p14:creationId xmlns:p14="http://schemas.microsoft.com/office/powerpoint/2010/main" val="4138193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3477" y="2676766"/>
            <a:ext cx="9370476" cy="1646302"/>
          </a:xfrm>
        </p:spPr>
        <p:txBody>
          <a:bodyPr/>
          <a:lstStyle/>
          <a:p>
            <a:r>
              <a:rPr lang="nl-NL" dirty="0" smtClean="0"/>
              <a:t> Giftige planten op de kinderboerderij</a:t>
            </a:r>
            <a:endParaRPr lang="nl-NL" dirty="0"/>
          </a:p>
        </p:txBody>
      </p:sp>
      <p:pic>
        <p:nvPicPr>
          <p:cNvPr id="13314" name="Picture 2" descr="Afbeeldingsresultaat voor giftig symb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067" y="304604"/>
            <a:ext cx="2046537" cy="204653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Afbeeldingsresultaat voor zonnebrand paar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53" y="4016187"/>
            <a:ext cx="3713995" cy="248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17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Taxus</a:t>
            </a:r>
            <a:endParaRPr lang="nl-NL" dirty="0"/>
          </a:p>
        </p:txBody>
      </p:sp>
      <p:sp>
        <p:nvSpPr>
          <p:cNvPr id="3" name="Tijdelijke aanduiding voor inhoud 2"/>
          <p:cNvSpPr>
            <a:spLocks noGrp="1"/>
          </p:cNvSpPr>
          <p:nvPr>
            <p:ph idx="1"/>
          </p:nvPr>
        </p:nvSpPr>
        <p:spPr>
          <a:xfrm>
            <a:off x="677334" y="1419348"/>
            <a:ext cx="8596668" cy="3880773"/>
          </a:xfrm>
        </p:spPr>
        <p:txBody>
          <a:bodyPr/>
          <a:lstStyle/>
          <a:p>
            <a:pPr marL="0" indent="0">
              <a:buNone/>
            </a:pPr>
            <a:r>
              <a:rPr lang="nl-NL" dirty="0"/>
              <a:t>Taxus is vooral berucht doordat deze plant nogal eens terecht komt in snoeiafval. Ademhaling en bloedsomloop worden aangetast door de consumptie van naalden en zaden van de taxus. Schapen, paarden en geiten die van deze </a:t>
            </a:r>
            <a:r>
              <a:rPr lang="nl-NL" dirty="0" smtClean="0"/>
              <a:t>plant </a:t>
            </a:r>
            <a:r>
              <a:rPr lang="nl-NL" dirty="0"/>
              <a:t>eten kunnen al na 15 minuten sterven aan een ontregeling van bloedsomloop en ademhaling. Maagdarmproblemen kunnen duiden op consumptie van een zeer geringe hoeveelheid taxus.</a:t>
            </a:r>
          </a:p>
        </p:txBody>
      </p:sp>
      <p:pic>
        <p:nvPicPr>
          <p:cNvPr id="3074" name="Picture 2" descr="Afbeeldingsresultaat voor Tax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8920" y="3636461"/>
            <a:ext cx="3584749" cy="268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14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Rhododendron</a:t>
            </a:r>
            <a:endParaRPr lang="nl-NL" dirty="0"/>
          </a:p>
        </p:txBody>
      </p:sp>
      <p:sp>
        <p:nvSpPr>
          <p:cNvPr id="3" name="Tijdelijke aanduiding voor inhoud 2"/>
          <p:cNvSpPr>
            <a:spLocks noGrp="1"/>
          </p:cNvSpPr>
          <p:nvPr>
            <p:ph idx="1"/>
          </p:nvPr>
        </p:nvSpPr>
        <p:spPr>
          <a:xfrm>
            <a:off x="677334" y="1615158"/>
            <a:ext cx="8596668" cy="3880773"/>
          </a:xfrm>
        </p:spPr>
        <p:txBody>
          <a:bodyPr/>
          <a:lstStyle/>
          <a:p>
            <a:pPr marL="0" indent="0">
              <a:buNone/>
            </a:pPr>
            <a:r>
              <a:rPr lang="nl-NL" dirty="0"/>
              <a:t>De bladeren bevatten de gifstof </a:t>
            </a:r>
            <a:r>
              <a:rPr lang="nl-NL" dirty="0" err="1"/>
              <a:t>andromedotoxine</a:t>
            </a:r>
            <a:r>
              <a:rPr lang="nl-NL" dirty="0"/>
              <a:t>. Gevolgen: verlamming van de spieren, braken, koliek, </a:t>
            </a:r>
            <a:r>
              <a:rPr lang="nl-NL" dirty="0" err="1"/>
              <a:t>speekselen</a:t>
            </a:r>
            <a:r>
              <a:rPr lang="nl-NL" dirty="0"/>
              <a:t>, trillen. De dood treedt uiteindelijk in door ademstilstand.</a:t>
            </a:r>
          </a:p>
        </p:txBody>
      </p:sp>
      <p:pic>
        <p:nvPicPr>
          <p:cNvPr id="5122" name="Picture 2" descr="Afbeeldingsresultaat voor rhododend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438" y="2935958"/>
            <a:ext cx="4556459" cy="341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092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Buxus</a:t>
            </a:r>
            <a:endParaRPr lang="nl-NL" dirty="0"/>
          </a:p>
        </p:txBody>
      </p:sp>
      <p:sp>
        <p:nvSpPr>
          <p:cNvPr id="3" name="Tijdelijke aanduiding voor inhoud 2"/>
          <p:cNvSpPr>
            <a:spLocks noGrp="1"/>
          </p:cNvSpPr>
          <p:nvPr>
            <p:ph idx="1"/>
          </p:nvPr>
        </p:nvSpPr>
        <p:spPr>
          <a:xfrm>
            <a:off x="677334" y="1586848"/>
            <a:ext cx="8596668" cy="3880773"/>
          </a:xfrm>
        </p:spPr>
        <p:txBody>
          <a:bodyPr/>
          <a:lstStyle/>
          <a:p>
            <a:pPr marL="0" indent="0">
              <a:buNone/>
            </a:pPr>
            <a:r>
              <a:rPr lang="nl-NL" dirty="0" smtClean="0"/>
              <a:t>Alle </a:t>
            </a:r>
            <a:r>
              <a:rPr lang="nl-NL" dirty="0"/>
              <a:t>delen van de buxus bevatten giftige </a:t>
            </a:r>
            <a:r>
              <a:rPr lang="nl-NL" dirty="0" smtClean="0"/>
              <a:t>stoffen (</a:t>
            </a:r>
            <a:r>
              <a:rPr lang="nl-NL" dirty="0" err="1" smtClean="0"/>
              <a:t>Buxine</a:t>
            </a:r>
            <a:r>
              <a:rPr lang="nl-NL" dirty="0" smtClean="0"/>
              <a:t>) </a:t>
            </a:r>
            <a:r>
              <a:rPr lang="nl-NL" dirty="0"/>
              <a:t>die vrij snel kunnen leiden tot de </a:t>
            </a:r>
            <a:r>
              <a:rPr lang="nl-NL" dirty="0" smtClean="0"/>
              <a:t>dood.</a:t>
            </a:r>
          </a:p>
          <a:p>
            <a:pPr marL="0" indent="0">
              <a:buNone/>
            </a:pPr>
            <a:endParaRPr lang="nl-NL" dirty="0"/>
          </a:p>
          <a:p>
            <a:pPr marL="0" indent="0">
              <a:buNone/>
            </a:pPr>
            <a:r>
              <a:rPr lang="nl-NL" dirty="0" smtClean="0"/>
              <a:t>Effect </a:t>
            </a:r>
            <a:r>
              <a:rPr lang="nl-NL" dirty="0"/>
              <a:t>op het centrale zenuwstelsel en het </a:t>
            </a:r>
            <a:r>
              <a:rPr lang="nl-NL" dirty="0" smtClean="0"/>
              <a:t>maagdarmkanaal. </a:t>
            </a:r>
            <a:endParaRPr lang="nl-NL" dirty="0"/>
          </a:p>
        </p:txBody>
      </p:sp>
      <p:pic>
        <p:nvPicPr>
          <p:cNvPr id="3074" name="Picture 2" descr="Afbeeldingsresultaat voor bux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17" y="3477501"/>
            <a:ext cx="3388660" cy="25414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buxus v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560" y="3477501"/>
            <a:ext cx="3388662" cy="254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09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Jacobskruiskruid</a:t>
            </a:r>
            <a:endParaRPr lang="nl-NL" dirty="0"/>
          </a:p>
        </p:txBody>
      </p:sp>
      <p:sp>
        <p:nvSpPr>
          <p:cNvPr id="3" name="Tijdelijke aanduiding voor inhoud 2"/>
          <p:cNvSpPr>
            <a:spLocks noGrp="1"/>
          </p:cNvSpPr>
          <p:nvPr>
            <p:ph idx="1"/>
          </p:nvPr>
        </p:nvSpPr>
        <p:spPr>
          <a:xfrm>
            <a:off x="677334" y="1457606"/>
            <a:ext cx="8697686" cy="4351338"/>
          </a:xfrm>
        </p:spPr>
        <p:txBody>
          <a:bodyPr>
            <a:normAutofit/>
          </a:bodyPr>
          <a:lstStyle/>
          <a:p>
            <a:r>
              <a:rPr lang="nl-NL" b="1" dirty="0"/>
              <a:t>Jacobskruiskruid </a:t>
            </a:r>
            <a:r>
              <a:rPr lang="nl-NL" dirty="0"/>
              <a:t>(</a:t>
            </a:r>
            <a:r>
              <a:rPr lang="nl-NL" i="1" dirty="0" err="1"/>
              <a:t>Senecio</a:t>
            </a:r>
            <a:r>
              <a:rPr lang="nl-NL" i="1" dirty="0"/>
              <a:t> </a:t>
            </a:r>
            <a:r>
              <a:rPr lang="nl-NL" i="1" dirty="0" err="1"/>
              <a:t>jacobaea</a:t>
            </a:r>
            <a:r>
              <a:rPr lang="nl-NL" dirty="0"/>
              <a:t>) </a:t>
            </a:r>
            <a:r>
              <a:rPr lang="nl-NL" b="1" dirty="0"/>
              <a:t>en Klein Kruiskruid</a:t>
            </a:r>
            <a:r>
              <a:rPr lang="nl-NL" dirty="0"/>
              <a:t> (</a:t>
            </a:r>
            <a:r>
              <a:rPr lang="nl-NL" i="1" dirty="0" err="1"/>
              <a:t>Senecio</a:t>
            </a:r>
            <a:r>
              <a:rPr lang="nl-NL" i="1" dirty="0"/>
              <a:t> vulgaris</a:t>
            </a:r>
            <a:r>
              <a:rPr lang="nl-NL" dirty="0" smtClean="0"/>
              <a:t>)</a:t>
            </a:r>
          </a:p>
          <a:p>
            <a:r>
              <a:rPr lang="nl-NL" dirty="0" smtClean="0"/>
              <a:t>Zowel </a:t>
            </a:r>
            <a:r>
              <a:rPr lang="nl-NL" dirty="0"/>
              <a:t>klein kruiskruid (</a:t>
            </a:r>
            <a:r>
              <a:rPr lang="nl-NL" dirty="0" err="1"/>
              <a:t>Senecio</a:t>
            </a:r>
            <a:r>
              <a:rPr lang="nl-NL" dirty="0"/>
              <a:t> </a:t>
            </a:r>
            <a:r>
              <a:rPr lang="nl-NL" dirty="0" err="1"/>
              <a:t>vulgare</a:t>
            </a:r>
            <a:r>
              <a:rPr lang="nl-NL" dirty="0"/>
              <a:t>) als </a:t>
            </a:r>
            <a:r>
              <a:rPr lang="nl-NL" dirty="0" err="1"/>
              <a:t>jacobskruiskruid</a:t>
            </a:r>
            <a:r>
              <a:rPr lang="nl-NL" dirty="0"/>
              <a:t> (</a:t>
            </a:r>
            <a:r>
              <a:rPr lang="nl-NL" dirty="0" err="1"/>
              <a:t>Senecio</a:t>
            </a:r>
            <a:r>
              <a:rPr lang="nl-NL" dirty="0"/>
              <a:t> </a:t>
            </a:r>
            <a:r>
              <a:rPr lang="nl-NL" dirty="0" err="1"/>
              <a:t>Jacobaeus</a:t>
            </a:r>
            <a:r>
              <a:rPr lang="nl-NL" dirty="0"/>
              <a:t>) bevatten alkaloïden die vooral schadelijk zijn voor de lever, maar ook voor de hartspier, de nieren en het centrale zenuwstelsel</a:t>
            </a:r>
            <a:r>
              <a:rPr lang="nl-NL" dirty="0" smtClean="0"/>
              <a:t>.</a:t>
            </a:r>
          </a:p>
          <a:p>
            <a:r>
              <a:rPr lang="nl-NL" dirty="0" smtClean="0"/>
              <a:t>Runderen </a:t>
            </a:r>
            <a:r>
              <a:rPr lang="nl-NL" dirty="0"/>
              <a:t>zijn gevoelig en paarden. Het gevaar schuilt vooral in hooi. Jacobskruiskruid is dan moeilijk als zodanig te onderscheiden en dus te verwijderen, maar in droge vorm blijft het wel giftig. </a:t>
            </a:r>
          </a:p>
        </p:txBody>
      </p:sp>
      <p:pic>
        <p:nvPicPr>
          <p:cNvPr id="4" name="Picture 2" descr="Afbeeldingsresultaat voor Jacobskruiskrui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29" b="9083"/>
          <a:stretch/>
        </p:blipFill>
        <p:spPr bwMode="auto">
          <a:xfrm>
            <a:off x="986116" y="3965823"/>
            <a:ext cx="4607859" cy="28921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Jacobskruiskru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975" y="3965823"/>
            <a:ext cx="4340978" cy="289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491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Sint-Janskruid</a:t>
            </a:r>
          </a:p>
        </p:txBody>
      </p:sp>
      <p:pic>
        <p:nvPicPr>
          <p:cNvPr id="1026" name="Picture 2" descr="https://i0.wp.com/mijntuin.s3.amazonaws.com/plants/712.jpg?resize=524%2C39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075764" y="3436424"/>
            <a:ext cx="3677585" cy="2758188"/>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5"/>
          <p:cNvSpPr>
            <a:spLocks noGrp="1"/>
          </p:cNvSpPr>
          <p:nvPr>
            <p:ph sz="half" idx="2"/>
          </p:nvPr>
        </p:nvSpPr>
        <p:spPr>
          <a:xfrm>
            <a:off x="677334" y="1930400"/>
            <a:ext cx="8596668" cy="3880773"/>
          </a:xfrm>
        </p:spPr>
        <p:txBody>
          <a:bodyPr/>
          <a:lstStyle/>
          <a:p>
            <a:pPr>
              <a:buFont typeface="Wingdings" panose="05000000000000000000" pitchFamily="2" charset="2"/>
              <a:buChar char="Ø"/>
            </a:pPr>
            <a:r>
              <a:rPr lang="nl-NL" sz="2400" dirty="0" smtClean="0"/>
              <a:t>Dit </a:t>
            </a:r>
            <a:r>
              <a:rPr lang="nl-NL" sz="2400" dirty="0"/>
              <a:t>kruid wordt wel eens verward met Jacobskruiskruid. </a:t>
            </a:r>
            <a:endParaRPr lang="nl-NL" sz="2400" dirty="0" smtClean="0"/>
          </a:p>
          <a:p>
            <a:pPr>
              <a:buFont typeface="Wingdings" panose="05000000000000000000" pitchFamily="2" charset="2"/>
              <a:buChar char="Ø"/>
            </a:pPr>
            <a:r>
              <a:rPr lang="nl-NL" sz="2400" dirty="0"/>
              <a:t>A</a:t>
            </a:r>
            <a:r>
              <a:rPr lang="nl-NL" sz="2400" dirty="0" smtClean="0"/>
              <a:t>ndere verschijnselen  </a:t>
            </a:r>
            <a:r>
              <a:rPr lang="nl-NL" sz="2400" dirty="0"/>
              <a:t>namelijk het verbranden van de </a:t>
            </a:r>
            <a:r>
              <a:rPr lang="nl-NL" sz="2400" dirty="0" smtClean="0"/>
              <a:t>huid</a:t>
            </a:r>
            <a:endParaRPr lang="nl-NL" sz="2400" dirty="0"/>
          </a:p>
          <a:p>
            <a:pPr marL="0" indent="0">
              <a:buNone/>
            </a:pPr>
            <a:endParaRPr lang="nl-NL" sz="3200" dirty="0"/>
          </a:p>
        </p:txBody>
      </p:sp>
      <p:pic>
        <p:nvPicPr>
          <p:cNvPr id="8" name="Picture 4" descr="Afbeeldingsresultaat voor zonnebrand paar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668" y="3436424"/>
            <a:ext cx="4129023" cy="275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471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Tabakssierplant (Siertabak)</a:t>
            </a:r>
            <a:endParaRPr lang="nl-NL" dirty="0"/>
          </a:p>
        </p:txBody>
      </p:sp>
      <p:sp>
        <p:nvSpPr>
          <p:cNvPr id="3" name="Tijdelijke aanduiding voor inhoud 2"/>
          <p:cNvSpPr>
            <a:spLocks noGrp="1"/>
          </p:cNvSpPr>
          <p:nvPr>
            <p:ph idx="1"/>
          </p:nvPr>
        </p:nvSpPr>
        <p:spPr>
          <a:xfrm>
            <a:off x="677334" y="1456306"/>
            <a:ext cx="8596668" cy="3880773"/>
          </a:xfrm>
        </p:spPr>
        <p:txBody>
          <a:bodyPr/>
          <a:lstStyle/>
          <a:p>
            <a:pPr marL="0" indent="0">
              <a:buNone/>
            </a:pPr>
            <a:r>
              <a:rPr lang="nl-NL" dirty="0"/>
              <a:t>Tabaksplanten staan vaak in tuinen, het zijn vrij grote planten die paars bloeien. De bladeren bevatten 1,5-3% nicotine, een sterk gif. Paarden sterven na opname van 200-300 gram verse bladeren. </a:t>
            </a:r>
            <a:r>
              <a:rPr lang="nl-NL" dirty="0" smtClean="0"/>
              <a:t>Door </a:t>
            </a:r>
            <a:r>
              <a:rPr lang="nl-NL" dirty="0"/>
              <a:t>droging daalt het nicotinegehalte in het blad, maar er blijft nog altijd 0,5-1,3% aanwezig.</a:t>
            </a:r>
          </a:p>
        </p:txBody>
      </p:sp>
      <p:pic>
        <p:nvPicPr>
          <p:cNvPr id="9222" name="Picture 6" descr="Afbeeldingsresultaat voor siertab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251" y="2953569"/>
            <a:ext cx="2711117" cy="361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23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Gevlekte scheerling</a:t>
            </a:r>
            <a:endParaRPr lang="nl-NL" dirty="0"/>
          </a:p>
        </p:txBody>
      </p:sp>
      <p:sp>
        <p:nvSpPr>
          <p:cNvPr id="3" name="Tijdelijke aanduiding voor inhoud 2"/>
          <p:cNvSpPr>
            <a:spLocks noGrp="1"/>
          </p:cNvSpPr>
          <p:nvPr>
            <p:ph idx="1"/>
          </p:nvPr>
        </p:nvSpPr>
        <p:spPr>
          <a:xfrm>
            <a:off x="677334" y="1392124"/>
            <a:ext cx="8596668" cy="3880773"/>
          </a:xfrm>
        </p:spPr>
        <p:txBody>
          <a:bodyPr/>
          <a:lstStyle/>
          <a:p>
            <a:pPr marL="0" indent="0">
              <a:buNone/>
            </a:pPr>
            <a:r>
              <a:rPr lang="nl-NL" dirty="0"/>
              <a:t>Deze plant bevat de gifstof </a:t>
            </a:r>
            <a:r>
              <a:rPr lang="nl-NL" dirty="0" err="1"/>
              <a:t>coneïne</a:t>
            </a:r>
            <a:r>
              <a:rPr lang="nl-NL" dirty="0"/>
              <a:t>, die verlammingsverschijnselen kan veroorzaken</a:t>
            </a:r>
            <a:r>
              <a:rPr lang="nl-NL" dirty="0" smtClean="0"/>
              <a:t>. Ook </a:t>
            </a:r>
            <a:r>
              <a:rPr lang="nl-NL" dirty="0" err="1"/>
              <a:t>speekselen</a:t>
            </a:r>
            <a:r>
              <a:rPr lang="nl-NL" dirty="0"/>
              <a:t>, braakneigingen, spierzwakte, moeilijk </a:t>
            </a:r>
            <a:r>
              <a:rPr lang="nl-NL" dirty="0" smtClean="0"/>
              <a:t>ademhalen </a:t>
            </a:r>
            <a:r>
              <a:rPr lang="nl-NL" dirty="0"/>
              <a:t>en sterfte komen voor.</a:t>
            </a:r>
          </a:p>
        </p:txBody>
      </p:sp>
      <p:pic>
        <p:nvPicPr>
          <p:cNvPr id="10242" name="Picture 2" descr="Afbeeldingsresultaat voor Gevlekte scheer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140" y="2600629"/>
            <a:ext cx="5021720" cy="333964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fbeeldingsresultaat voor gevlekte scheerl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0397" y="2622978"/>
            <a:ext cx="1995741" cy="331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548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Herfststijloos</a:t>
            </a:r>
            <a:endParaRPr lang="nl-NL" dirty="0"/>
          </a:p>
        </p:txBody>
      </p:sp>
      <p:sp>
        <p:nvSpPr>
          <p:cNvPr id="3" name="Tijdelijke aanduiding voor inhoud 2"/>
          <p:cNvSpPr>
            <a:spLocks noGrp="1"/>
          </p:cNvSpPr>
          <p:nvPr>
            <p:ph idx="1"/>
          </p:nvPr>
        </p:nvSpPr>
        <p:spPr>
          <a:xfrm>
            <a:off x="677334" y="1390568"/>
            <a:ext cx="8843184" cy="4400632"/>
          </a:xfrm>
        </p:spPr>
        <p:txBody>
          <a:bodyPr/>
          <a:lstStyle/>
          <a:p>
            <a:pPr>
              <a:buFont typeface="Wingdings" panose="05000000000000000000" pitchFamily="2" charset="2"/>
              <a:buChar char="Ø"/>
            </a:pPr>
            <a:r>
              <a:rPr lang="nl-NL" dirty="0"/>
              <a:t>De herfsttijloos bloeit in de herfst. Het is een populaire tuinplant, maar hij komt in het wild ook in bossen, duinen en drassige weilanden voor. </a:t>
            </a:r>
          </a:p>
          <a:p>
            <a:pPr>
              <a:buFont typeface="Wingdings" panose="05000000000000000000" pitchFamily="2" charset="2"/>
              <a:buChar char="Ø"/>
            </a:pPr>
            <a:r>
              <a:rPr lang="nl-NL" dirty="0" smtClean="0"/>
              <a:t>Zowel </a:t>
            </a:r>
            <a:r>
              <a:rPr lang="nl-NL" dirty="0"/>
              <a:t>de knol als de bloemen en zaden bevatten </a:t>
            </a:r>
            <a:r>
              <a:rPr lang="nl-NL" dirty="0" err="1" smtClean="0"/>
              <a:t>colchicine</a:t>
            </a:r>
            <a:r>
              <a:rPr lang="nl-NL" dirty="0" smtClean="0"/>
              <a:t>,</a:t>
            </a:r>
            <a:r>
              <a:rPr lang="nl-NL" dirty="0"/>
              <a:t> dit is o.a. een ontstekingsremmer en een remmer van de </a:t>
            </a:r>
            <a:r>
              <a:rPr lang="nl-NL" dirty="0" smtClean="0"/>
              <a:t>celdeling.</a:t>
            </a:r>
          </a:p>
        </p:txBody>
      </p:sp>
      <p:pic>
        <p:nvPicPr>
          <p:cNvPr id="4" name="Afbeelding 3"/>
          <p:cNvPicPr>
            <a:picLocks noChangeAspect="1"/>
          </p:cNvPicPr>
          <p:nvPr/>
        </p:nvPicPr>
        <p:blipFill>
          <a:blip r:embed="rId3"/>
          <a:stretch>
            <a:fillRect/>
          </a:stretch>
        </p:blipFill>
        <p:spPr>
          <a:xfrm>
            <a:off x="6071286" y="3292231"/>
            <a:ext cx="2914446" cy="3150753"/>
          </a:xfrm>
          <a:prstGeom prst="rect">
            <a:avLst/>
          </a:prstGeom>
        </p:spPr>
      </p:pic>
      <p:pic>
        <p:nvPicPr>
          <p:cNvPr id="5" name="Afbeelding 4"/>
          <p:cNvPicPr>
            <a:picLocks noChangeAspect="1"/>
          </p:cNvPicPr>
          <p:nvPr/>
        </p:nvPicPr>
        <p:blipFill>
          <a:blip r:embed="rId4"/>
          <a:stretch>
            <a:fillRect/>
          </a:stretch>
        </p:blipFill>
        <p:spPr>
          <a:xfrm>
            <a:off x="677334" y="3292231"/>
            <a:ext cx="5393952" cy="3150753"/>
          </a:xfrm>
          <a:prstGeom prst="rect">
            <a:avLst/>
          </a:prstGeom>
        </p:spPr>
      </p:pic>
    </p:spTree>
    <p:extLst>
      <p:ext uri="{BB962C8B-B14F-4D97-AF65-F5344CB8AC3E}">
        <p14:creationId xmlns:p14="http://schemas.microsoft.com/office/powerpoint/2010/main" val="3843658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Vingerhoedskruid</a:t>
            </a:r>
            <a:endParaRPr lang="nl-NL" dirty="0"/>
          </a:p>
        </p:txBody>
      </p:sp>
      <p:sp>
        <p:nvSpPr>
          <p:cNvPr id="3" name="Tijdelijke aanduiding voor inhoud 2"/>
          <p:cNvSpPr>
            <a:spLocks noGrp="1"/>
          </p:cNvSpPr>
          <p:nvPr>
            <p:ph idx="1"/>
          </p:nvPr>
        </p:nvSpPr>
        <p:spPr>
          <a:xfrm>
            <a:off x="677334" y="1438694"/>
            <a:ext cx="8596668" cy="3880773"/>
          </a:xfrm>
        </p:spPr>
        <p:txBody>
          <a:bodyPr/>
          <a:lstStyle/>
          <a:p>
            <a:pPr>
              <a:buFont typeface="Wingdings" panose="05000000000000000000" pitchFamily="2" charset="2"/>
              <a:buChar char="Ø"/>
            </a:pPr>
            <a:r>
              <a:rPr lang="nl-NL" dirty="0"/>
              <a:t>De gehele plant is zeer giftig</a:t>
            </a:r>
            <a:r>
              <a:rPr lang="nl-NL" dirty="0" smtClean="0"/>
              <a:t>.</a:t>
            </a:r>
          </a:p>
          <a:p>
            <a:pPr>
              <a:buFont typeface="Wingdings" panose="05000000000000000000" pitchFamily="2" charset="2"/>
              <a:buChar char="Ø"/>
            </a:pPr>
            <a:r>
              <a:rPr lang="nl-NL" dirty="0" smtClean="0"/>
              <a:t>Plant bevat </a:t>
            </a:r>
            <a:r>
              <a:rPr lang="nl-NL" dirty="0"/>
              <a:t> glycosiden </a:t>
            </a:r>
            <a:r>
              <a:rPr lang="nl-NL" dirty="0" smtClean="0"/>
              <a:t>(digoxine</a:t>
            </a:r>
            <a:r>
              <a:rPr lang="nl-NL" dirty="0"/>
              <a:t>, </a:t>
            </a:r>
            <a:r>
              <a:rPr lang="nl-NL" dirty="0" err="1"/>
              <a:t>gitoxine</a:t>
            </a:r>
            <a:r>
              <a:rPr lang="nl-NL" dirty="0"/>
              <a:t> en </a:t>
            </a:r>
            <a:r>
              <a:rPr lang="nl-NL" dirty="0" err="1" smtClean="0"/>
              <a:t>gitaline</a:t>
            </a:r>
            <a:r>
              <a:rPr lang="nl-NL" dirty="0" smtClean="0"/>
              <a:t>)</a:t>
            </a:r>
          </a:p>
          <a:p>
            <a:pPr>
              <a:buFont typeface="Wingdings" panose="05000000000000000000" pitchFamily="2" charset="2"/>
              <a:buChar char="Ø"/>
            </a:pPr>
            <a:r>
              <a:rPr lang="nl-NL" dirty="0" smtClean="0"/>
              <a:t>Vergiftiging </a:t>
            </a:r>
            <a:r>
              <a:rPr lang="nl-NL" dirty="0"/>
              <a:t>kan leiden tot nierfalen, hartritmestoornissen en uiteindelijk hartstilstand.</a:t>
            </a:r>
          </a:p>
        </p:txBody>
      </p:sp>
      <p:pic>
        <p:nvPicPr>
          <p:cNvPr id="4" name="Afbeelding 3"/>
          <p:cNvPicPr>
            <a:picLocks noChangeAspect="1"/>
          </p:cNvPicPr>
          <p:nvPr/>
        </p:nvPicPr>
        <p:blipFill rotWithShape="1">
          <a:blip r:embed="rId3"/>
          <a:srcRect b="7594"/>
          <a:stretch/>
        </p:blipFill>
        <p:spPr>
          <a:xfrm>
            <a:off x="882565" y="2981243"/>
            <a:ext cx="5213434" cy="3614436"/>
          </a:xfrm>
          <a:prstGeom prst="rect">
            <a:avLst/>
          </a:prstGeom>
        </p:spPr>
      </p:pic>
      <p:pic>
        <p:nvPicPr>
          <p:cNvPr id="11266" name="Picture 2" descr="Afbeeldingsresultaat voor vingerhoedskru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2981243"/>
            <a:ext cx="3089261" cy="361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210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Clematis/ klimop</a:t>
            </a:r>
            <a:endParaRPr lang="nl-NL" dirty="0"/>
          </a:p>
        </p:txBody>
      </p:sp>
      <p:sp>
        <p:nvSpPr>
          <p:cNvPr id="3" name="Tijdelijke aanduiding voor inhoud 2"/>
          <p:cNvSpPr>
            <a:spLocks noGrp="1"/>
          </p:cNvSpPr>
          <p:nvPr>
            <p:ph idx="1"/>
          </p:nvPr>
        </p:nvSpPr>
        <p:spPr>
          <a:xfrm>
            <a:off x="838200" y="1600702"/>
            <a:ext cx="9141372" cy="4351338"/>
          </a:xfrm>
        </p:spPr>
        <p:txBody>
          <a:bodyPr/>
          <a:lstStyle/>
          <a:p>
            <a:r>
              <a:rPr lang="nl-NL" dirty="0">
                <a:solidFill>
                  <a:srgbClr val="000000"/>
                </a:solidFill>
                <a:latin typeface="arial" panose="020B0604020202020204" pitchFamily="34" charset="0"/>
              </a:rPr>
              <a:t>Niet alle klimop is </a:t>
            </a:r>
            <a:r>
              <a:rPr lang="nl-NL" dirty="0" smtClean="0">
                <a:solidFill>
                  <a:srgbClr val="000000"/>
                </a:solidFill>
                <a:latin typeface="arial" panose="020B0604020202020204" pitchFamily="34" charset="0"/>
              </a:rPr>
              <a:t>giftig</a:t>
            </a:r>
          </a:p>
          <a:p>
            <a:r>
              <a:rPr lang="nl-NL" b="1" dirty="0" smtClean="0">
                <a:solidFill>
                  <a:srgbClr val="000000"/>
                </a:solidFill>
                <a:latin typeface="arial" panose="020B0604020202020204" pitchFamily="34" charset="0"/>
              </a:rPr>
              <a:t>Hedera helix </a:t>
            </a:r>
            <a:r>
              <a:rPr lang="nl-NL" dirty="0" smtClean="0">
                <a:solidFill>
                  <a:srgbClr val="000000"/>
                </a:solidFill>
                <a:latin typeface="arial" panose="020B0604020202020204" pitchFamily="34" charset="0"/>
              </a:rPr>
              <a:t>. </a:t>
            </a:r>
            <a:r>
              <a:rPr lang="nl-NL" dirty="0">
                <a:solidFill>
                  <a:srgbClr val="000000"/>
                </a:solidFill>
                <a:latin typeface="arial" panose="020B0604020202020204" pitchFamily="34" charset="0"/>
              </a:rPr>
              <a:t>Dit is de in Europa meest voorkomende soort klimop. </a:t>
            </a:r>
            <a:r>
              <a:rPr lang="nl-NL" dirty="0" smtClean="0">
                <a:solidFill>
                  <a:srgbClr val="000000"/>
                </a:solidFill>
                <a:latin typeface="arial" panose="020B0604020202020204" pitchFamily="34" charset="0"/>
              </a:rPr>
              <a:t>Dieren </a:t>
            </a:r>
            <a:r>
              <a:rPr lang="nl-NL" dirty="0">
                <a:solidFill>
                  <a:srgbClr val="000000"/>
                </a:solidFill>
                <a:latin typeface="arial" panose="020B0604020202020204" pitchFamily="34" charset="0"/>
              </a:rPr>
              <a:t>die het </a:t>
            </a:r>
            <a:r>
              <a:rPr lang="nl-NL" dirty="0" smtClean="0">
                <a:solidFill>
                  <a:srgbClr val="000000"/>
                </a:solidFill>
                <a:latin typeface="arial" panose="020B0604020202020204" pitchFamily="34" charset="0"/>
              </a:rPr>
              <a:t>binnen krijgen </a:t>
            </a:r>
            <a:r>
              <a:rPr lang="nl-NL" dirty="0">
                <a:solidFill>
                  <a:srgbClr val="000000"/>
                </a:solidFill>
                <a:latin typeface="arial" panose="020B0604020202020204" pitchFamily="34" charset="0"/>
              </a:rPr>
              <a:t>kunnen last krijgen van braken, buikpijn, overmatige speekselvorming en diarree</a:t>
            </a:r>
            <a:r>
              <a:rPr lang="nl-NL" dirty="0" smtClean="0">
                <a:solidFill>
                  <a:srgbClr val="000000"/>
                </a:solidFill>
                <a:latin typeface="arial" panose="020B0604020202020204" pitchFamily="34" charset="0"/>
              </a:rPr>
              <a:t>.</a:t>
            </a:r>
          </a:p>
          <a:p>
            <a:r>
              <a:rPr lang="nl-NL" b="1" dirty="0" err="1" smtClean="0">
                <a:solidFill>
                  <a:srgbClr val="000000"/>
                </a:solidFill>
                <a:latin typeface="arial" panose="020B0604020202020204" pitchFamily="34" charset="0"/>
              </a:rPr>
              <a:t>Climatis</a:t>
            </a:r>
            <a:r>
              <a:rPr lang="nl-NL" b="1" dirty="0">
                <a:solidFill>
                  <a:srgbClr val="000000"/>
                </a:solidFill>
                <a:latin typeface="arial" panose="020B0604020202020204" pitchFamily="34" charset="0"/>
              </a:rPr>
              <a:t>. </a:t>
            </a:r>
            <a:r>
              <a:rPr lang="nl-NL" dirty="0">
                <a:solidFill>
                  <a:srgbClr val="000000"/>
                </a:solidFill>
                <a:latin typeface="arial" panose="020B0604020202020204" pitchFamily="34" charset="0"/>
              </a:rPr>
              <a:t>	</a:t>
            </a:r>
            <a:r>
              <a:rPr lang="nl-NL" dirty="0" smtClean="0">
                <a:solidFill>
                  <a:srgbClr val="000000"/>
                </a:solidFill>
                <a:latin typeface="arial" panose="020B0604020202020204" pitchFamily="34" charset="0"/>
              </a:rPr>
              <a:t>Overgeven</a:t>
            </a:r>
            <a:r>
              <a:rPr lang="nl-NL" dirty="0">
                <a:solidFill>
                  <a:srgbClr val="000000"/>
                </a:solidFill>
                <a:latin typeface="arial" panose="020B0604020202020204" pitchFamily="34" charset="0"/>
              </a:rPr>
              <a:t>, diarree, ademhalingsproblemen en een gezwollen tong, effect op huid en slijmvliezen.</a:t>
            </a:r>
          </a:p>
          <a:p>
            <a:pPr marL="0" indent="0">
              <a:buNone/>
            </a:pPr>
            <a:endParaRPr lang="nl-NL" dirty="0"/>
          </a:p>
        </p:txBody>
      </p:sp>
      <p:pic>
        <p:nvPicPr>
          <p:cNvPr id="8196" name="Picture 4" descr="Afbeeldingsresultaat voor hedera heli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2681" y="3660159"/>
            <a:ext cx="3921321" cy="260726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fbeeldingsresultaat voor clema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82" y="3645460"/>
            <a:ext cx="3932939" cy="262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789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dierverzorger met plantenkennis?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3200" dirty="0" smtClean="0"/>
              <a:t>Waarom is het belangrijk om ook plantenkennis te hebben als dierverzorger?</a:t>
            </a:r>
            <a:endParaRPr lang="nl-NL" sz="3200" dirty="0"/>
          </a:p>
        </p:txBody>
      </p:sp>
      <p:pic>
        <p:nvPicPr>
          <p:cNvPr id="4098" name="Picture 2" descr="Afbeeldingsresultaat voor vr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611" y="3615017"/>
            <a:ext cx="323850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98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Dieffenbachia</a:t>
            </a:r>
            <a:endParaRPr lang="nl-NL" dirty="0"/>
          </a:p>
        </p:txBody>
      </p:sp>
      <p:sp>
        <p:nvSpPr>
          <p:cNvPr id="3" name="Tijdelijke aanduiding voor inhoud 2"/>
          <p:cNvSpPr>
            <a:spLocks noGrp="1"/>
          </p:cNvSpPr>
          <p:nvPr>
            <p:ph idx="1"/>
          </p:nvPr>
        </p:nvSpPr>
        <p:spPr>
          <a:xfrm>
            <a:off x="677334" y="1599116"/>
            <a:ext cx="8596668" cy="3880773"/>
          </a:xfrm>
        </p:spPr>
        <p:txBody>
          <a:bodyPr/>
          <a:lstStyle/>
          <a:p>
            <a:pPr marL="0" indent="0">
              <a:buNone/>
            </a:pPr>
            <a:r>
              <a:rPr lang="nl-NL" dirty="0">
                <a:latin typeface="ABeeZee"/>
              </a:rPr>
              <a:t>De gehele plant is zeer giftig. Inname veroorzaakt krampen, en het opzwellen van de keel lippen en tong. Hierdoor is er een </a:t>
            </a:r>
            <a:r>
              <a:rPr lang="nl-NL" dirty="0" smtClean="0">
                <a:latin typeface="ABeeZee"/>
              </a:rPr>
              <a:t>verstikkingsgevaar</a:t>
            </a:r>
            <a:endParaRPr lang="nl-NL" dirty="0"/>
          </a:p>
        </p:txBody>
      </p:sp>
      <p:pic>
        <p:nvPicPr>
          <p:cNvPr id="4098" name="Picture 2" descr="Afbeeldingsresultaat voor Dieffenbach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642" y="2502889"/>
            <a:ext cx="4124391" cy="410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29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erelateerde afbeeld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4679" y="1495252"/>
            <a:ext cx="2575901" cy="344170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fbeeldingsresultaat voor narc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9696" y="3609473"/>
            <a:ext cx="3929734" cy="265496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Afbeeldingsresultaat voor kerstster pl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8870" y="794620"/>
            <a:ext cx="2565132" cy="2421484"/>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a:spLocks noGrp="1"/>
          </p:cNvSpPr>
          <p:nvPr>
            <p:ph type="title"/>
          </p:nvPr>
        </p:nvSpPr>
        <p:spPr>
          <a:xfrm>
            <a:off x="677334" y="609600"/>
            <a:ext cx="8596668" cy="1320800"/>
          </a:xfrm>
        </p:spPr>
        <p:txBody>
          <a:bodyPr/>
          <a:lstStyle/>
          <a:p>
            <a:r>
              <a:rPr lang="nl-NL" dirty="0" smtClean="0"/>
              <a:t>Narcis, Hyacint en Kerstster</a:t>
            </a:r>
            <a:endParaRPr lang="nl-NL" dirty="0"/>
          </a:p>
        </p:txBody>
      </p:sp>
    </p:spTree>
    <p:extLst>
      <p:ext uri="{BB962C8B-B14F-4D97-AF65-F5344CB8AC3E}">
        <p14:creationId xmlns:p14="http://schemas.microsoft.com/office/powerpoint/2010/main" val="641712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App op je smartphone</a:t>
            </a:r>
            <a:endParaRPr lang="nl-NL" dirty="0"/>
          </a:p>
        </p:txBody>
      </p:sp>
      <p:pic>
        <p:nvPicPr>
          <p:cNvPr id="1026" name="Picture 2" descr="Afbeeldingsresultaat voor plant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587" y="1638370"/>
            <a:ext cx="6281084" cy="489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930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1093694"/>
            <a:ext cx="8596668" cy="1320800"/>
          </a:xfrm>
        </p:spPr>
        <p:txBody>
          <a:bodyPr/>
          <a:lstStyle/>
          <a:p>
            <a:r>
              <a:rPr lang="nl-NL" dirty="0" smtClean="0"/>
              <a:t>Tot slot</a:t>
            </a:r>
            <a:endParaRPr lang="nl-NL" dirty="0"/>
          </a:p>
        </p:txBody>
      </p:sp>
      <p:sp>
        <p:nvSpPr>
          <p:cNvPr id="3" name="Tijdelijke aanduiding voor inhoud 2"/>
          <p:cNvSpPr>
            <a:spLocks noGrp="1"/>
          </p:cNvSpPr>
          <p:nvPr>
            <p:ph idx="1"/>
          </p:nvPr>
        </p:nvSpPr>
        <p:spPr>
          <a:xfrm>
            <a:off x="677334" y="2268165"/>
            <a:ext cx="8596668" cy="3880773"/>
          </a:xfrm>
        </p:spPr>
        <p:txBody>
          <a:bodyPr>
            <a:normAutofit/>
          </a:bodyPr>
          <a:lstStyle/>
          <a:p>
            <a:pPr marL="0" indent="0">
              <a:buNone/>
            </a:pPr>
            <a:r>
              <a:rPr lang="nl-NL" sz="2400" dirty="0" smtClean="0"/>
              <a:t>Een behandeling voor vergiftiging door planten is vaak niet mogelijk of komt te laat. Bovendien kan de diagnose moeilijk gesteld worden door de uiteenlopende aspecifieke symptomen. Daarom is voorkomen beter dan genezen. </a:t>
            </a:r>
            <a:endParaRPr lang="nl-NL" sz="2400" dirty="0"/>
          </a:p>
        </p:txBody>
      </p:sp>
    </p:spTree>
    <p:extLst>
      <p:ext uri="{BB962C8B-B14F-4D97-AF65-F5344CB8AC3E}">
        <p14:creationId xmlns:p14="http://schemas.microsoft.com/office/powerpoint/2010/main" val="698439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a:t>
            </a:r>
            <a:r>
              <a:rPr lang="nl-NL" dirty="0" smtClean="0"/>
              <a:t>oxicologie</a:t>
            </a:r>
            <a:endParaRPr lang="nl-NL" dirty="0"/>
          </a:p>
        </p:txBody>
      </p:sp>
      <p:sp>
        <p:nvSpPr>
          <p:cNvPr id="3" name="Tijdelijke aanduiding voor inhoud 2"/>
          <p:cNvSpPr>
            <a:spLocks noGrp="1"/>
          </p:cNvSpPr>
          <p:nvPr>
            <p:ph idx="1"/>
          </p:nvPr>
        </p:nvSpPr>
        <p:spPr>
          <a:xfrm>
            <a:off x="677334" y="1546796"/>
            <a:ext cx="8596668" cy="3880773"/>
          </a:xfrm>
        </p:spPr>
        <p:txBody>
          <a:bodyPr>
            <a:normAutofit/>
          </a:bodyPr>
          <a:lstStyle/>
          <a:p>
            <a:pPr marL="0" indent="0">
              <a:buNone/>
            </a:pPr>
            <a:r>
              <a:rPr lang="nl-NL" sz="3200" dirty="0" smtClean="0"/>
              <a:t>De </a:t>
            </a:r>
            <a:r>
              <a:rPr lang="nl-NL" sz="3200" dirty="0"/>
              <a:t>toxicologie bestudeert stoffen en de effecten die kunnen optreden als mensen of dieren ermee in aanraking komen.</a:t>
            </a:r>
          </a:p>
        </p:txBody>
      </p:sp>
      <p:pic>
        <p:nvPicPr>
          <p:cNvPr id="3074" name="Picture 2" descr="'De dood van Socrates' door Jacques-Louis David, 17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3169024"/>
            <a:ext cx="61531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743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moet je kunnen als dierverzorger?</a:t>
            </a:r>
            <a:endParaRPr lang="nl-NL" dirty="0"/>
          </a:p>
        </p:txBody>
      </p:sp>
      <p:sp>
        <p:nvSpPr>
          <p:cNvPr id="3" name="Tijdelijke aanduiding voor inhoud 2"/>
          <p:cNvSpPr>
            <a:spLocks noGrp="1"/>
          </p:cNvSpPr>
          <p:nvPr>
            <p:ph idx="1"/>
          </p:nvPr>
        </p:nvSpPr>
        <p:spPr>
          <a:xfrm>
            <a:off x="677334" y="1658565"/>
            <a:ext cx="8596668" cy="3880773"/>
          </a:xfrm>
        </p:spPr>
        <p:txBody>
          <a:bodyPr>
            <a:normAutofit/>
          </a:bodyPr>
          <a:lstStyle/>
          <a:p>
            <a:pPr>
              <a:buFont typeface="Wingdings" panose="05000000000000000000" pitchFamily="2" charset="2"/>
              <a:buChar char="Ø"/>
            </a:pPr>
            <a:r>
              <a:rPr lang="nl-NL" sz="2400" dirty="0" smtClean="0"/>
              <a:t>Herkennen van de belangrijkste giftige planten op de boerderij</a:t>
            </a:r>
          </a:p>
          <a:p>
            <a:pPr>
              <a:buFont typeface="Wingdings" panose="05000000000000000000" pitchFamily="2" charset="2"/>
              <a:buChar char="Ø"/>
            </a:pPr>
            <a:r>
              <a:rPr lang="nl-NL" sz="2400" dirty="0"/>
              <a:t>Voorkomen van een vergiftiging</a:t>
            </a:r>
          </a:p>
          <a:p>
            <a:pPr>
              <a:buFont typeface="Wingdings" panose="05000000000000000000" pitchFamily="2" charset="2"/>
              <a:buChar char="Ø"/>
            </a:pPr>
            <a:r>
              <a:rPr lang="nl-NL" sz="2400" dirty="0" smtClean="0"/>
              <a:t>Herkennen van de symptomen bij een vergiftiging</a:t>
            </a:r>
          </a:p>
          <a:p>
            <a:pPr>
              <a:buFont typeface="Wingdings" panose="05000000000000000000" pitchFamily="2" charset="2"/>
              <a:buChar char="Ø"/>
            </a:pPr>
            <a:r>
              <a:rPr lang="nl-NL" sz="2400" dirty="0" smtClean="0"/>
              <a:t>Hoe te handelen bij een vergiftiging</a:t>
            </a:r>
            <a:endParaRPr lang="nl-NL" sz="2400" dirty="0"/>
          </a:p>
        </p:txBody>
      </p:sp>
    </p:spTree>
    <p:extLst>
      <p:ext uri="{BB962C8B-B14F-4D97-AF65-F5344CB8AC3E}">
        <p14:creationId xmlns:p14="http://schemas.microsoft.com/office/powerpoint/2010/main" val="3255179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899" y="609600"/>
            <a:ext cx="8596668" cy="1320800"/>
          </a:xfrm>
        </p:spPr>
        <p:txBody>
          <a:bodyPr/>
          <a:lstStyle/>
          <a:p>
            <a:r>
              <a:rPr lang="nl-NL" dirty="0" smtClean="0"/>
              <a:t> Risico situaties</a:t>
            </a:r>
            <a:endParaRPr lang="nl-NL" dirty="0"/>
          </a:p>
        </p:txBody>
      </p:sp>
      <p:sp>
        <p:nvSpPr>
          <p:cNvPr id="3" name="Tijdelijke aanduiding voor inhoud 2"/>
          <p:cNvSpPr>
            <a:spLocks noGrp="1"/>
          </p:cNvSpPr>
          <p:nvPr>
            <p:ph idx="1"/>
          </p:nvPr>
        </p:nvSpPr>
        <p:spPr>
          <a:xfrm>
            <a:off x="677334" y="1454736"/>
            <a:ext cx="8596668" cy="3880773"/>
          </a:xfrm>
        </p:spPr>
        <p:txBody>
          <a:bodyPr>
            <a:normAutofit/>
          </a:bodyPr>
          <a:lstStyle/>
          <a:p>
            <a:pPr marL="0" indent="0">
              <a:buNone/>
            </a:pPr>
            <a:r>
              <a:rPr lang="nl-NL" sz="2000" dirty="0" smtClean="0"/>
              <a:t>In een aantal situaties is de kans dat de dieren van giftige planten eten groter.</a:t>
            </a:r>
          </a:p>
          <a:p>
            <a:pPr marL="0" indent="0">
              <a:buNone/>
            </a:pPr>
            <a:endParaRPr lang="nl-NL" sz="2000" dirty="0" smtClean="0"/>
          </a:p>
          <a:p>
            <a:pPr marL="0" indent="0">
              <a:buNone/>
            </a:pPr>
            <a:r>
              <a:rPr lang="nl-NL" sz="2000" dirty="0" smtClean="0"/>
              <a:t>Dit is bijvoorbeeld het geval wanneer de dieren:</a:t>
            </a:r>
          </a:p>
          <a:p>
            <a:r>
              <a:rPr lang="nl-NL" sz="2000" dirty="0" smtClean="0"/>
              <a:t>bij tuinafval kunnen komen;</a:t>
            </a:r>
          </a:p>
          <a:p>
            <a:r>
              <a:rPr lang="nl-NL" sz="2000" dirty="0" smtClean="0"/>
              <a:t>zijn losgebroken in een tuin;</a:t>
            </a:r>
          </a:p>
          <a:p>
            <a:r>
              <a:rPr lang="nl-NL" sz="2000" dirty="0" smtClean="0"/>
              <a:t>bij slootafval kunnen komen na het schonen van de sloten;</a:t>
            </a:r>
          </a:p>
          <a:p>
            <a:r>
              <a:rPr lang="nl-NL" sz="2000" dirty="0" smtClean="0"/>
              <a:t>of in de wei lopen tijdens bijzondere omstandigheden: lange periode van droogte, sneeuw, weinig gras of aanvullend ruwvoer.</a:t>
            </a:r>
            <a:endParaRPr lang="nl-NL" sz="2000" dirty="0"/>
          </a:p>
        </p:txBody>
      </p:sp>
    </p:spTree>
    <p:extLst>
      <p:ext uri="{BB962C8B-B14F-4D97-AF65-F5344CB8AC3E}">
        <p14:creationId xmlns:p14="http://schemas.microsoft.com/office/powerpoint/2010/main" val="842857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te doen bij vergiftiging?</a:t>
            </a:r>
            <a:endParaRPr lang="nl-NL" dirty="0"/>
          </a:p>
        </p:txBody>
      </p:sp>
      <p:sp>
        <p:nvSpPr>
          <p:cNvPr id="3" name="Tijdelijke aanduiding voor inhoud 2"/>
          <p:cNvSpPr>
            <a:spLocks noGrp="1"/>
          </p:cNvSpPr>
          <p:nvPr>
            <p:ph idx="1"/>
          </p:nvPr>
        </p:nvSpPr>
        <p:spPr>
          <a:xfrm>
            <a:off x="677334" y="1502863"/>
            <a:ext cx="8596668" cy="4368548"/>
          </a:xfrm>
        </p:spPr>
        <p:txBody>
          <a:bodyPr>
            <a:normAutofit/>
          </a:bodyPr>
          <a:lstStyle/>
          <a:p>
            <a:r>
              <a:rPr lang="nl-NL" sz="2400" dirty="0" smtClean="0"/>
              <a:t>Zoek de oorzaak</a:t>
            </a:r>
          </a:p>
          <a:p>
            <a:r>
              <a:rPr lang="nl-NL" sz="2400" dirty="0" smtClean="0"/>
              <a:t>Raadpleeg direct de dierenarts</a:t>
            </a:r>
          </a:p>
          <a:p>
            <a:r>
              <a:rPr lang="nl-NL" sz="2400" dirty="0" smtClean="0"/>
              <a:t>Behandeling</a:t>
            </a:r>
          </a:p>
          <a:p>
            <a:r>
              <a:rPr lang="nl-NL" sz="2400" dirty="0" smtClean="0"/>
              <a:t>Sectie-onderzoek</a:t>
            </a:r>
          </a:p>
          <a:p>
            <a:endParaRPr lang="nl-NL" dirty="0"/>
          </a:p>
        </p:txBody>
      </p:sp>
    </p:spTree>
    <p:extLst>
      <p:ext uri="{BB962C8B-B14F-4D97-AF65-F5344CB8AC3E}">
        <p14:creationId xmlns:p14="http://schemas.microsoft.com/office/powerpoint/2010/main" val="3185673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040" y="717176"/>
            <a:ext cx="8596668" cy="1320800"/>
          </a:xfrm>
        </p:spPr>
        <p:txBody>
          <a:bodyPr/>
          <a:lstStyle/>
          <a:p>
            <a:pPr algn="ctr"/>
            <a:r>
              <a:rPr lang="nl-NL" dirty="0" smtClean="0"/>
              <a:t>Welke giftige planten moet je kunnen herkennen?</a:t>
            </a:r>
            <a:endParaRPr lang="nl-NL" dirty="0"/>
          </a:p>
        </p:txBody>
      </p:sp>
      <p:pic>
        <p:nvPicPr>
          <p:cNvPr id="2050" name="Picture 2" descr="Afbeeldingsresultaat voor gift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036" y="2446524"/>
            <a:ext cx="6162675"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04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Eikels</a:t>
            </a:r>
            <a:endParaRPr lang="nl-NL" dirty="0"/>
          </a:p>
        </p:txBody>
      </p:sp>
      <p:sp>
        <p:nvSpPr>
          <p:cNvPr id="3" name="Tijdelijke aanduiding voor inhoud 2"/>
          <p:cNvSpPr>
            <a:spLocks noGrp="1"/>
          </p:cNvSpPr>
          <p:nvPr>
            <p:ph idx="1"/>
          </p:nvPr>
        </p:nvSpPr>
        <p:spPr>
          <a:xfrm>
            <a:off x="838200" y="1488741"/>
            <a:ext cx="9428747" cy="4351338"/>
          </a:xfrm>
        </p:spPr>
        <p:txBody>
          <a:bodyPr>
            <a:normAutofit/>
          </a:bodyPr>
          <a:lstStyle/>
          <a:p>
            <a:r>
              <a:rPr lang="nl-NL" dirty="0" smtClean="0"/>
              <a:t>Vooral onrijpe eikels en jonge bladeren van eikenbomen veroorzaken problemen</a:t>
            </a:r>
          </a:p>
          <a:p>
            <a:r>
              <a:rPr lang="nl-NL" dirty="0" smtClean="0"/>
              <a:t>Schadelijke stof: Looizuur (eikenbladeren en eikels bevatten 7-9% tannine)</a:t>
            </a:r>
          </a:p>
          <a:p>
            <a:r>
              <a:rPr lang="nl-NL" dirty="0" smtClean="0"/>
              <a:t>Symptomen: verstopping, koliek en bloederige diarree</a:t>
            </a:r>
          </a:p>
          <a:p>
            <a:r>
              <a:rPr lang="nl-NL" dirty="0" smtClean="0"/>
              <a:t>Vergiftigingsverschijnselen zoals een stijve gang, verlammingsverschijnselen, veel drinken en plassen. Paarden kunnen koliek krijgen. </a:t>
            </a:r>
            <a:endParaRPr lang="nl-NL" dirty="0"/>
          </a:p>
        </p:txBody>
      </p:sp>
      <p:pic>
        <p:nvPicPr>
          <p:cNvPr id="1026" name="Picture 2" descr="Afbeeldingsresultaat voor eik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188" y="3731680"/>
            <a:ext cx="4171995" cy="278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179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Lelietjes van Dalen</a:t>
            </a:r>
            <a:endParaRPr lang="nl-NL" dirty="0"/>
          </a:p>
        </p:txBody>
      </p:sp>
      <p:pic>
        <p:nvPicPr>
          <p:cNvPr id="2052" name="Picture 4" descr="Afbeeldingsresultaat voor Lelietjes van Dale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21224" y="3209173"/>
            <a:ext cx="4195481" cy="28085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ier-en-natuur.infonu.nl/artikel-fotos/rieja/02371537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705" y="3209174"/>
            <a:ext cx="2808949" cy="2808949"/>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838200" y="1488741"/>
            <a:ext cx="9428747" cy="4351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nl-NL" dirty="0" smtClean="0"/>
              <a:t>Alle delen van de plant zijn zeer giftig</a:t>
            </a:r>
          </a:p>
          <a:p>
            <a:r>
              <a:rPr lang="nl-NL" dirty="0" smtClean="0"/>
              <a:t>Ook op water</a:t>
            </a:r>
          </a:p>
          <a:p>
            <a:r>
              <a:rPr lang="nl-NL" dirty="0"/>
              <a:t>Misselijkheid, braken, diarree, stoornissen van </a:t>
            </a:r>
            <a:r>
              <a:rPr lang="nl-NL" dirty="0" smtClean="0"/>
              <a:t>hartritme</a:t>
            </a:r>
            <a:endParaRPr lang="nl-NL" dirty="0"/>
          </a:p>
        </p:txBody>
      </p:sp>
    </p:spTree>
    <p:extLst>
      <p:ext uri="{BB962C8B-B14F-4D97-AF65-F5344CB8AC3E}">
        <p14:creationId xmlns:p14="http://schemas.microsoft.com/office/powerpoint/2010/main" val="2331820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757</TotalTime>
  <Words>1504</Words>
  <Application>Microsoft Office PowerPoint</Application>
  <PresentationFormat>Breedbeeld</PresentationFormat>
  <Paragraphs>149</Paragraphs>
  <Slides>23</Slides>
  <Notes>17</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23</vt:i4>
      </vt:variant>
    </vt:vector>
  </HeadingPairs>
  <TitlesOfParts>
    <vt:vector size="31" baseType="lpstr">
      <vt:lpstr>ABeeZee</vt:lpstr>
      <vt:lpstr>arial</vt:lpstr>
      <vt:lpstr>arial</vt:lpstr>
      <vt:lpstr>Calibri</vt:lpstr>
      <vt:lpstr>Trebuchet MS</vt:lpstr>
      <vt:lpstr>Wingdings</vt:lpstr>
      <vt:lpstr>Wingdings 3</vt:lpstr>
      <vt:lpstr>Facet</vt:lpstr>
      <vt:lpstr> Giftige planten op de kinderboerderij</vt:lpstr>
      <vt:lpstr>Een dierverzorger met plantenkennis?</vt:lpstr>
      <vt:lpstr>Toxicologie</vt:lpstr>
      <vt:lpstr>Wat moet je kunnen als dierverzorger?</vt:lpstr>
      <vt:lpstr> Risico situaties</vt:lpstr>
      <vt:lpstr>Wat te doen bij vergiftiging?</vt:lpstr>
      <vt:lpstr>Welke giftige planten moet je kunnen herkennen?</vt:lpstr>
      <vt:lpstr>Eikels</vt:lpstr>
      <vt:lpstr>Lelietjes van Dalen</vt:lpstr>
      <vt:lpstr>Taxus</vt:lpstr>
      <vt:lpstr>Rhododendron</vt:lpstr>
      <vt:lpstr>Buxus</vt:lpstr>
      <vt:lpstr>Jacobskruiskruid</vt:lpstr>
      <vt:lpstr>Sint-Janskruid</vt:lpstr>
      <vt:lpstr>Tabakssierplant (Siertabak)</vt:lpstr>
      <vt:lpstr>Gevlekte scheerling</vt:lpstr>
      <vt:lpstr>Herfststijloos</vt:lpstr>
      <vt:lpstr>Vingerhoedskruid</vt:lpstr>
      <vt:lpstr>Clematis/ klimop</vt:lpstr>
      <vt:lpstr>Dieffenbachia</vt:lpstr>
      <vt:lpstr>Narcis, Hyacint en Kerstster</vt:lpstr>
      <vt:lpstr>App op je smartphone</vt:lpstr>
      <vt:lpstr>Tot slot</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Giftige planten op de kinderboerderij</dc:title>
  <dc:creator>Yorike van der Weijden</dc:creator>
  <cp:lastModifiedBy>Yorike van der Weijden</cp:lastModifiedBy>
  <cp:revision>47</cp:revision>
  <dcterms:created xsi:type="dcterms:W3CDTF">2017-05-29T07:32:39Z</dcterms:created>
  <dcterms:modified xsi:type="dcterms:W3CDTF">2017-06-27T07:26:47Z</dcterms:modified>
</cp:coreProperties>
</file>